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9.jp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1.jpg" ContentType="image/jpeg"/>
  <Override PartName="/ppt/notesSlides/notesSlide13.xml" ContentType="application/vnd.openxmlformats-officedocument.presentationml.notesSlide+xml"/>
  <Override PartName="/ppt/media/image12.jpg" ContentType="image/jpeg"/>
  <Override PartName="/ppt/notesSlides/notesSlide14.xml" ContentType="application/vnd.openxmlformats-officedocument.presentationml.notesSlide+xml"/>
  <Override PartName="/ppt/media/image13.jpg" ContentType="image/jpeg"/>
  <Override PartName="/ppt/notesSlides/notesSlide15.xml" ContentType="application/vnd.openxmlformats-officedocument.presentationml.notesSlide+xml"/>
  <Override PartName="/ppt/media/image14.jpg" ContentType="image/jpeg"/>
  <Override PartName="/ppt/notesSlides/notesSlide16.xml" ContentType="application/vnd.openxmlformats-officedocument.presentationml.notesSlide+xml"/>
  <Override PartName="/ppt/media/image15.jp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17.jpg" ContentType="image/jpeg"/>
  <Override PartName="/ppt/notesSlides/notesSlide21.xml" ContentType="application/vnd.openxmlformats-officedocument.presentationml.notesSlide+xml"/>
  <Override PartName="/ppt/media/image18.jpg" ContentType="image/jpe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24.jpg" ContentType="image/jpeg"/>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60"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2"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53A7"/>
    <a:srgbClr val="F8F8F9"/>
    <a:srgbClr val="BDD7EE"/>
    <a:srgbClr val="F1BA73"/>
    <a:srgbClr val="ECF484"/>
    <a:srgbClr val="F4B183"/>
    <a:srgbClr val="A7B5DB"/>
    <a:srgbClr val="013A89"/>
    <a:srgbClr val="4472C4"/>
    <a:srgbClr val="375D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30" autoAdjust="0"/>
    <p:restoredTop sz="84930" autoAdjust="0"/>
  </p:normalViewPr>
  <p:slideViewPr>
    <p:cSldViewPr>
      <p:cViewPr varScale="1">
        <p:scale>
          <a:sx n="94" d="100"/>
          <a:sy n="94" d="100"/>
        </p:scale>
        <p:origin x="2172" y="78"/>
      </p:cViewPr>
      <p:guideLst/>
    </p:cSldViewPr>
  </p:slideViewPr>
  <p:notesTextViewPr>
    <p:cViewPr>
      <p:scale>
        <a:sx n="1" d="1"/>
        <a:sy n="1" d="1"/>
      </p:scale>
      <p:origin x="0" y="0"/>
    </p:cViewPr>
  </p:notesTextViewPr>
  <p:sorterViewPr>
    <p:cViewPr>
      <p:scale>
        <a:sx n="100" d="100"/>
        <a:sy n="100" d="100"/>
      </p:scale>
      <p:origin x="0" y="-843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3B33E0-F78E-46F6-9E86-6E58C8ED8494}" type="datetimeFigureOut">
              <a:rPr lang="zh-CN" altLang="en-US" smtClean="0"/>
              <a:t>2018/6/4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BBE5A8-29E7-4EDE-A299-305CECC698B2}" type="slidenum">
              <a:rPr lang="zh-CN" altLang="en-US" smtClean="0"/>
              <a:t>‹#›</a:t>
            </a:fld>
            <a:endParaRPr lang="zh-CN" altLang="en-US"/>
          </a:p>
        </p:txBody>
      </p:sp>
    </p:spTree>
    <p:extLst>
      <p:ext uri="{BB962C8B-B14F-4D97-AF65-F5344CB8AC3E}">
        <p14:creationId xmlns:p14="http://schemas.microsoft.com/office/powerpoint/2010/main" val="1391924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各位老师，上午好！我叫林文鼎然后我的毕设题目是</a:t>
            </a:r>
            <a:endParaRPr lang="zh-CN" altLang="en-US" dirty="0"/>
          </a:p>
        </p:txBody>
      </p:sp>
      <p:sp>
        <p:nvSpPr>
          <p:cNvPr id="4" name="灯片编号占位符 3"/>
          <p:cNvSpPr>
            <a:spLocks noGrp="1"/>
          </p:cNvSpPr>
          <p:nvPr>
            <p:ph type="sldNum" sz="quarter" idx="10"/>
          </p:nvPr>
        </p:nvSpPr>
        <p:spPr/>
        <p:txBody>
          <a:bodyPr/>
          <a:lstStyle/>
          <a:p>
            <a:fld id="{7ABBE5A8-29E7-4EDE-A299-305CECC698B2}" type="slidenum">
              <a:rPr lang="zh-CN" altLang="en-US" smtClean="0"/>
              <a:t>1</a:t>
            </a:fld>
            <a:endParaRPr lang="zh-CN" altLang="en-US"/>
          </a:p>
        </p:txBody>
      </p:sp>
    </p:spTree>
    <p:extLst>
      <p:ext uri="{BB962C8B-B14F-4D97-AF65-F5344CB8AC3E}">
        <p14:creationId xmlns:p14="http://schemas.microsoft.com/office/powerpoint/2010/main" val="1644160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对于台风天的异常，我从以下角度去研究</a:t>
            </a:r>
            <a:endParaRPr lang="en-US" altLang="zh-CN" dirty="0" smtClean="0"/>
          </a:p>
          <a:p>
            <a:r>
              <a:rPr lang="zh-CN" altLang="en-US" dirty="0" smtClean="0"/>
              <a:t>首先确定时间维度 整日的异常 一天平均值（因为是沟壑型）再确定地理维度，我们每次只对一个点分析，检测它在哪一天出现了异常，再统计定位数据范围内所有点的情况，取高点得到异常发生的最有可能日期，我用了如图所示的四种方法来检测单点的异常日期</a:t>
            </a:r>
            <a:endParaRPr lang="zh-CN" altLang="en-US" dirty="0"/>
          </a:p>
        </p:txBody>
      </p:sp>
      <p:sp>
        <p:nvSpPr>
          <p:cNvPr id="4" name="灯片编号占位符 3"/>
          <p:cNvSpPr>
            <a:spLocks noGrp="1"/>
          </p:cNvSpPr>
          <p:nvPr>
            <p:ph type="sldNum" sz="quarter" idx="10"/>
          </p:nvPr>
        </p:nvSpPr>
        <p:spPr/>
        <p:txBody>
          <a:bodyPr/>
          <a:lstStyle/>
          <a:p>
            <a:fld id="{7ABBE5A8-29E7-4EDE-A299-305CECC698B2}" type="slidenum">
              <a:rPr lang="zh-CN" altLang="en-US" smtClean="0"/>
              <a:t>10</a:t>
            </a:fld>
            <a:endParaRPr lang="zh-CN" altLang="en-US"/>
          </a:p>
        </p:txBody>
      </p:sp>
    </p:spTree>
    <p:extLst>
      <p:ext uri="{BB962C8B-B14F-4D97-AF65-F5344CB8AC3E}">
        <p14:creationId xmlns:p14="http://schemas.microsoft.com/office/powerpoint/2010/main" val="2421453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第一种是差分的方法，输入了如右图所示的</a:t>
            </a:r>
            <a:r>
              <a:rPr lang="zh-CN" altLang="en-US" dirty="0" smtClean="0">
                <a:latin typeface="等线" panose="02010600030101010101" pitchFamily="2" charset="-122"/>
                <a:ea typeface="+mn-ea"/>
              </a:rPr>
              <a:t>时序日平均定位数据</a:t>
            </a:r>
            <a:r>
              <a:rPr lang="zh-CN" altLang="en-US" dirty="0" smtClean="0"/>
              <a:t>曲线，横坐标是日期，纵坐标是当日的平均定位数据值</a:t>
            </a:r>
            <a:endParaRPr lang="en-US" altLang="zh-CN" dirty="0" smtClean="0"/>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等线" panose="02010600030101010101" pitchFamily="2" charset="-122"/>
                <a:ea typeface="+mn-ea"/>
              </a:rPr>
              <a:t>在计算各时刻定位数据值与邻近时刻上的定位值间差分之后，如果差分值超过阈值则为异常</a:t>
            </a:r>
          </a:p>
          <a:p>
            <a:endParaRPr lang="en-US" altLang="zh-CN" dirty="0" smtClean="0"/>
          </a:p>
          <a:p>
            <a:r>
              <a:rPr lang="zh-CN" altLang="en-US" dirty="0" smtClean="0"/>
              <a:t>将其日期作为异常判断的标准，那么经过统计所有有效定位点后我们得到了下面这张图</a:t>
            </a:r>
            <a:endParaRPr lang="zh-CN" altLang="en-US" dirty="0"/>
          </a:p>
        </p:txBody>
      </p:sp>
      <p:sp>
        <p:nvSpPr>
          <p:cNvPr id="4" name="灯片编号占位符 3"/>
          <p:cNvSpPr>
            <a:spLocks noGrp="1"/>
          </p:cNvSpPr>
          <p:nvPr>
            <p:ph type="sldNum" sz="quarter" idx="10"/>
          </p:nvPr>
        </p:nvSpPr>
        <p:spPr/>
        <p:txBody>
          <a:bodyPr/>
          <a:lstStyle/>
          <a:p>
            <a:fld id="{7ABBE5A8-29E7-4EDE-A299-305CECC698B2}" type="slidenum">
              <a:rPr lang="zh-CN" altLang="en-US" smtClean="0"/>
              <a:t>11</a:t>
            </a:fld>
            <a:endParaRPr lang="zh-CN" altLang="en-US"/>
          </a:p>
        </p:txBody>
      </p:sp>
    </p:spTree>
    <p:extLst>
      <p:ext uri="{BB962C8B-B14F-4D97-AF65-F5344CB8AC3E}">
        <p14:creationId xmlns:p14="http://schemas.microsoft.com/office/powerpoint/2010/main" val="600063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横坐标还是日期，纵坐标是在该日期下有多少点被检测认为是异常，图中标红的点就是</a:t>
            </a:r>
            <a:r>
              <a:rPr lang="en-US" altLang="zh-CN" dirty="0" smtClean="0"/>
              <a:t>8</a:t>
            </a:r>
            <a:r>
              <a:rPr lang="zh-CN" altLang="en-US" dirty="0" smtClean="0"/>
              <a:t>月</a:t>
            </a:r>
            <a:r>
              <a:rPr lang="en-US" altLang="zh-CN" dirty="0" smtClean="0"/>
              <a:t>23</a:t>
            </a:r>
            <a:r>
              <a:rPr lang="zh-CN" altLang="en-US" dirty="0" smtClean="0"/>
              <a:t>日台风日，可以看出在那一天大部分点被检测为异常，即得到结论</a:t>
            </a:r>
            <a:r>
              <a:rPr lang="en-US" altLang="zh-CN" dirty="0" smtClean="0"/>
              <a:t>8</a:t>
            </a:r>
            <a:r>
              <a:rPr lang="zh-CN" altLang="en-US" dirty="0" smtClean="0"/>
              <a:t>月</a:t>
            </a:r>
            <a:r>
              <a:rPr lang="en-US" altLang="zh-CN" dirty="0" smtClean="0"/>
              <a:t>23</a:t>
            </a:r>
            <a:r>
              <a:rPr lang="zh-CN" altLang="en-US" dirty="0" smtClean="0"/>
              <a:t>日出现了异常事件，由于它是我们随给定数据已知的负样本，检测成功</a:t>
            </a:r>
            <a:endParaRPr lang="zh-CN" altLang="en-US" dirty="0"/>
          </a:p>
        </p:txBody>
      </p:sp>
      <p:sp>
        <p:nvSpPr>
          <p:cNvPr id="4" name="灯片编号占位符 3"/>
          <p:cNvSpPr>
            <a:spLocks noGrp="1"/>
          </p:cNvSpPr>
          <p:nvPr>
            <p:ph type="sldNum" sz="quarter" idx="10"/>
          </p:nvPr>
        </p:nvSpPr>
        <p:spPr/>
        <p:txBody>
          <a:bodyPr/>
          <a:lstStyle/>
          <a:p>
            <a:fld id="{7ABBE5A8-29E7-4EDE-A299-305CECC698B2}" type="slidenum">
              <a:rPr lang="zh-CN" altLang="en-US" smtClean="0"/>
              <a:t>12</a:t>
            </a:fld>
            <a:endParaRPr lang="zh-CN" altLang="en-US"/>
          </a:p>
        </p:txBody>
      </p:sp>
    </p:spTree>
    <p:extLst>
      <p:ext uri="{BB962C8B-B14F-4D97-AF65-F5344CB8AC3E}">
        <p14:creationId xmlns:p14="http://schemas.microsoft.com/office/powerpoint/2010/main" val="2143167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我们再考虑用别的方法，使用离散序列小波变换得到一级分解系数（高频与低频部分），将高频分离后用低频分量重建信号与原始信号差分，得到了上述图，同样检出了结果</a:t>
            </a:r>
            <a:endParaRPr lang="zh-CN" altLang="en-US" dirty="0"/>
          </a:p>
        </p:txBody>
      </p:sp>
      <p:sp>
        <p:nvSpPr>
          <p:cNvPr id="4" name="灯片编号占位符 3"/>
          <p:cNvSpPr>
            <a:spLocks noGrp="1"/>
          </p:cNvSpPr>
          <p:nvPr>
            <p:ph type="sldNum" sz="quarter" idx="10"/>
          </p:nvPr>
        </p:nvSpPr>
        <p:spPr/>
        <p:txBody>
          <a:bodyPr/>
          <a:lstStyle/>
          <a:p>
            <a:fld id="{7ABBE5A8-29E7-4EDE-A299-305CECC698B2}" type="slidenum">
              <a:rPr lang="zh-CN" altLang="en-US" smtClean="0"/>
              <a:t>13</a:t>
            </a:fld>
            <a:endParaRPr lang="zh-CN" altLang="en-US"/>
          </a:p>
        </p:txBody>
      </p:sp>
    </p:spTree>
    <p:extLst>
      <p:ext uri="{BB962C8B-B14F-4D97-AF65-F5344CB8AC3E}">
        <p14:creationId xmlns:p14="http://schemas.microsoft.com/office/powerpoint/2010/main" val="2452155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我们再尝试对小波变换的结果进行处理，取邻近差分值最大的点的日期索引为异常日期检测结果，检测结果好一些</a:t>
            </a:r>
            <a:endParaRPr lang="zh-CN" altLang="en-US" dirty="0"/>
          </a:p>
        </p:txBody>
      </p:sp>
      <p:sp>
        <p:nvSpPr>
          <p:cNvPr id="4" name="灯片编号占位符 3"/>
          <p:cNvSpPr>
            <a:spLocks noGrp="1"/>
          </p:cNvSpPr>
          <p:nvPr>
            <p:ph type="sldNum" sz="quarter" idx="10"/>
          </p:nvPr>
        </p:nvSpPr>
        <p:spPr/>
        <p:txBody>
          <a:bodyPr/>
          <a:lstStyle/>
          <a:p>
            <a:fld id="{7ABBE5A8-29E7-4EDE-A299-305CECC698B2}" type="slidenum">
              <a:rPr lang="zh-CN" altLang="en-US" smtClean="0"/>
              <a:t>14</a:t>
            </a:fld>
            <a:endParaRPr lang="zh-CN" altLang="en-US"/>
          </a:p>
        </p:txBody>
      </p:sp>
    </p:spTree>
    <p:extLst>
      <p:ext uri="{BB962C8B-B14F-4D97-AF65-F5344CB8AC3E}">
        <p14:creationId xmlns:p14="http://schemas.microsoft.com/office/powerpoint/2010/main" val="1323381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smtClean="0"/>
                  <a:t>再从统计的角度入手，计算序列的均值方差极大似然估计值，并认为超出数据</a:t>
                </a:r>
                <a14:m>
                  <m:oMath xmlns:m="http://schemas.openxmlformats.org/officeDocument/2006/math">
                    <m:r>
                      <a:rPr lang="en-US" altLang="zh-CN" sz="1200" b="1" i="1" dirty="0" smtClean="0">
                        <a:latin typeface="Cambria Math" panose="02040503050406030204" pitchFamily="18" charset="0"/>
                      </a:rPr>
                      <m:t>𝟑</m:t>
                    </m:r>
                    <m:r>
                      <a:rPr lang="zh-CN" altLang="en-US" sz="1200" b="1" i="1">
                        <a:latin typeface="Cambria Math" panose="02040503050406030204" pitchFamily="18" charset="0"/>
                      </a:rPr>
                      <m:t>𝝈</m:t>
                    </m:r>
                  </m:oMath>
                </a14:m>
                <a:r>
                  <a:rPr lang="zh-CN" altLang="en-US" dirty="0" smtClean="0"/>
                  <a:t>范围之外的最大点的日期索引作为异常检测结果，同样得到一张图</a:t>
                </a:r>
                <a:endParaRPr lang="zh-CN" altLang="en-US" dirty="0"/>
              </a:p>
            </p:txBody>
          </p:sp>
        </mc:Choice>
        <mc:Fallback xmlns="">
          <p:sp>
            <p:nvSpPr>
              <p:cNvPr id="3" name="备注占位符 2"/>
              <p:cNvSpPr>
                <a:spLocks noGrp="1"/>
              </p:cNvSpPr>
              <p:nvPr>
                <p:ph type="body" idx="1"/>
              </p:nvPr>
            </p:nvSpPr>
            <p:spPr/>
            <p:txBody>
              <a:bodyPr/>
              <a:lstStyle/>
              <a:p>
                <a:r>
                  <a:rPr lang="zh-CN" altLang="en-US" dirty="0" smtClean="0"/>
                  <a:t>再从统计的角度入手，计算序列的均值方差极大似然估计值，并认为超出数据</a:t>
                </a:r>
                <a:r>
                  <a:rPr lang="en-US" altLang="zh-CN" sz="1200" b="1" i="0" dirty="0" smtClean="0">
                    <a:latin typeface="Cambria Math" panose="02040503050406030204" pitchFamily="18" charset="0"/>
                  </a:rPr>
                  <a:t>𝟑</a:t>
                </a:r>
                <a:r>
                  <a:rPr lang="zh-CN" altLang="en-US" sz="1200" b="1" i="0">
                    <a:latin typeface="Cambria Math" panose="02040503050406030204" pitchFamily="18" charset="0"/>
                  </a:rPr>
                  <a:t>𝝈</a:t>
                </a:r>
                <a:r>
                  <a:rPr lang="zh-CN" altLang="en-US" dirty="0" smtClean="0"/>
                  <a:t>范围之外的最大点的日期索引作为异常检测结果，同样得到一张图</a:t>
                </a:r>
                <a:endParaRPr lang="zh-CN" altLang="en-US" dirty="0"/>
              </a:p>
            </p:txBody>
          </p:sp>
        </mc:Fallback>
      </mc:AlternateContent>
      <p:sp>
        <p:nvSpPr>
          <p:cNvPr id="4" name="灯片编号占位符 3"/>
          <p:cNvSpPr>
            <a:spLocks noGrp="1"/>
          </p:cNvSpPr>
          <p:nvPr>
            <p:ph type="sldNum" sz="quarter" idx="10"/>
          </p:nvPr>
        </p:nvSpPr>
        <p:spPr/>
        <p:txBody>
          <a:bodyPr/>
          <a:lstStyle/>
          <a:p>
            <a:fld id="{7ABBE5A8-29E7-4EDE-A299-305CECC698B2}" type="slidenum">
              <a:rPr lang="zh-CN" altLang="en-US" smtClean="0"/>
              <a:t>15</a:t>
            </a:fld>
            <a:endParaRPr lang="zh-CN" altLang="en-US"/>
          </a:p>
        </p:txBody>
      </p:sp>
    </p:spTree>
    <p:extLst>
      <p:ext uri="{BB962C8B-B14F-4D97-AF65-F5344CB8AC3E}">
        <p14:creationId xmlns:p14="http://schemas.microsoft.com/office/powerpoint/2010/main" val="1652813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最后我们再使用邻域的方法，局部离群因子来检测，局部可达密度是用来反应一个点的邻域点密度，而</a:t>
            </a:r>
            <a:r>
              <a:rPr lang="en-US" altLang="zh-CN" dirty="0" smtClean="0"/>
              <a:t>LOF</a:t>
            </a:r>
            <a:r>
              <a:rPr lang="zh-CN" altLang="en-US" dirty="0" smtClean="0"/>
              <a:t>是点与邻域内点的局部可达密度比值，它反应了点与点之间属于同一簇的可能性，如果一个点稀疏则该值很大。在本课题中我们在一维中分析，邻域距离即数值间的绝对值，如果某点的局部可达密度与它最相近的几个值的局部可达密度相差很大，我们认为其是异常的，同样做出上图</a:t>
            </a:r>
            <a:endParaRPr lang="zh-CN" altLang="en-US" dirty="0"/>
          </a:p>
        </p:txBody>
      </p:sp>
      <p:sp>
        <p:nvSpPr>
          <p:cNvPr id="4" name="灯片编号占位符 3"/>
          <p:cNvSpPr>
            <a:spLocks noGrp="1"/>
          </p:cNvSpPr>
          <p:nvPr>
            <p:ph type="sldNum" sz="quarter" idx="10"/>
          </p:nvPr>
        </p:nvSpPr>
        <p:spPr/>
        <p:txBody>
          <a:bodyPr/>
          <a:lstStyle/>
          <a:p>
            <a:fld id="{7ABBE5A8-29E7-4EDE-A299-305CECC698B2}" type="slidenum">
              <a:rPr lang="zh-CN" altLang="en-US" smtClean="0"/>
              <a:t>16</a:t>
            </a:fld>
            <a:endParaRPr lang="zh-CN" altLang="en-US"/>
          </a:p>
        </p:txBody>
      </p:sp>
    </p:spTree>
    <p:extLst>
      <p:ext uri="{BB962C8B-B14F-4D97-AF65-F5344CB8AC3E}">
        <p14:creationId xmlns:p14="http://schemas.microsoft.com/office/powerpoint/2010/main" val="3749705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通过上述算法，我们对运行效果进行总结，这几种方法都能检出异常，差分运算检出点最多也运行最快，其余方法的检出量相差不多</a:t>
            </a:r>
            <a:endParaRPr lang="zh-CN" altLang="en-US" dirty="0"/>
          </a:p>
        </p:txBody>
      </p:sp>
      <p:sp>
        <p:nvSpPr>
          <p:cNvPr id="4" name="灯片编号占位符 3"/>
          <p:cNvSpPr>
            <a:spLocks noGrp="1"/>
          </p:cNvSpPr>
          <p:nvPr>
            <p:ph type="sldNum" sz="quarter" idx="10"/>
          </p:nvPr>
        </p:nvSpPr>
        <p:spPr/>
        <p:txBody>
          <a:bodyPr/>
          <a:lstStyle/>
          <a:p>
            <a:fld id="{7ABBE5A8-29E7-4EDE-A299-305CECC698B2}" type="slidenum">
              <a:rPr lang="zh-CN" altLang="en-US" smtClean="0"/>
              <a:t>17</a:t>
            </a:fld>
            <a:endParaRPr lang="zh-CN" altLang="en-US"/>
          </a:p>
        </p:txBody>
      </p:sp>
    </p:spTree>
    <p:extLst>
      <p:ext uri="{BB962C8B-B14F-4D97-AF65-F5344CB8AC3E}">
        <p14:creationId xmlns:p14="http://schemas.microsoft.com/office/powerpoint/2010/main" val="1237523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对于像这种小规模的时序定位数据来说，差分算法能检出这种单次陡变；而统计方法由于数据量较小，无法较为很好的拟合；</a:t>
            </a:r>
            <a:endParaRPr lang="zh-CN" altLang="en-US" dirty="0"/>
          </a:p>
        </p:txBody>
      </p:sp>
      <p:sp>
        <p:nvSpPr>
          <p:cNvPr id="4" name="灯片编号占位符 3"/>
          <p:cNvSpPr>
            <a:spLocks noGrp="1"/>
          </p:cNvSpPr>
          <p:nvPr>
            <p:ph type="sldNum" sz="quarter" idx="10"/>
          </p:nvPr>
        </p:nvSpPr>
        <p:spPr/>
        <p:txBody>
          <a:bodyPr/>
          <a:lstStyle/>
          <a:p>
            <a:fld id="{7ABBE5A8-29E7-4EDE-A299-305CECC698B2}" type="slidenum">
              <a:rPr lang="zh-CN" altLang="en-US" smtClean="0"/>
              <a:t>18</a:t>
            </a:fld>
            <a:endParaRPr lang="zh-CN" altLang="en-US"/>
          </a:p>
        </p:txBody>
      </p:sp>
    </p:spTree>
    <p:extLst>
      <p:ext uri="{BB962C8B-B14F-4D97-AF65-F5344CB8AC3E}">
        <p14:creationId xmlns:p14="http://schemas.microsoft.com/office/powerpoint/2010/main" val="1677283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接下来，我们关注局部异常点，负样本是右侧小时异常点，在</a:t>
            </a:r>
            <a:r>
              <a:rPr lang="en-US" altLang="zh-CN" dirty="0" smtClean="0"/>
              <a:t>9</a:t>
            </a:r>
            <a:r>
              <a:rPr lang="zh-CN" altLang="en-US" dirty="0" smtClean="0"/>
              <a:t>月</a:t>
            </a:r>
            <a:r>
              <a:rPr lang="en-US" altLang="zh-CN" dirty="0" smtClean="0"/>
              <a:t>30</a:t>
            </a:r>
            <a:r>
              <a:rPr lang="zh-CN" altLang="en-US" dirty="0" smtClean="0"/>
              <a:t>日的</a:t>
            </a:r>
            <a:r>
              <a:rPr lang="en-US" altLang="zh-CN" dirty="0" smtClean="0"/>
              <a:t>13:00</a:t>
            </a:r>
            <a:r>
              <a:rPr lang="zh-CN" altLang="en-US" dirty="0" smtClean="0"/>
              <a:t>，</a:t>
            </a:r>
            <a:r>
              <a:rPr lang="zh-CN" altLang="en-US" dirty="0" smtClean="0">
                <a:latin typeface="微软雅黑" panose="020B0503020204020204" pitchFamily="34" charset="-122"/>
                <a:ea typeface="微软雅黑" panose="020B0503020204020204" pitchFamily="34" charset="-122"/>
              </a:rPr>
              <a:t>尝试通过</a:t>
            </a:r>
            <a:r>
              <a:rPr lang="zh-CN" altLang="en-US" b="1" dirty="0" smtClean="0">
                <a:latin typeface="微软雅黑" panose="020B0503020204020204" pitchFamily="34" charset="-122"/>
                <a:ea typeface="微软雅黑" panose="020B0503020204020204" pitchFamily="34" charset="-122"/>
              </a:rPr>
              <a:t>预测</a:t>
            </a:r>
            <a:r>
              <a:rPr lang="zh-CN" altLang="en-US" dirty="0" smtClean="0">
                <a:latin typeface="微软雅黑" panose="020B0503020204020204" pitchFamily="34" charset="-122"/>
                <a:ea typeface="微软雅黑" panose="020B0503020204020204" pitchFamily="34" charset="-122"/>
              </a:rPr>
              <a:t>当前时刻定位值并根据实际值</a:t>
            </a:r>
            <a:r>
              <a:rPr lang="zh-CN" altLang="en-US" b="1" dirty="0" smtClean="0">
                <a:latin typeface="微软雅黑" panose="020B0503020204020204" pitchFamily="34" charset="-122"/>
                <a:ea typeface="微软雅黑" panose="020B0503020204020204" pitchFamily="34" charset="-122"/>
              </a:rPr>
              <a:t>检测其</a:t>
            </a:r>
            <a:r>
              <a:rPr lang="zh-CN" altLang="en-US" dirty="0" smtClean="0">
                <a:latin typeface="微软雅黑" panose="020B0503020204020204" pitchFamily="34" charset="-122"/>
                <a:ea typeface="微软雅黑" panose="020B0503020204020204" pitchFamily="34" charset="-122"/>
              </a:rPr>
              <a:t>是否异常，</a:t>
            </a:r>
            <a:endParaRPr lang="en-US" altLang="zh-CN"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7ABBE5A8-29E7-4EDE-A299-305CECC698B2}" type="slidenum">
              <a:rPr lang="zh-CN" altLang="en-US" smtClean="0"/>
              <a:t>19</a:t>
            </a:fld>
            <a:endParaRPr lang="zh-CN" altLang="en-US"/>
          </a:p>
        </p:txBody>
      </p:sp>
    </p:spTree>
    <p:extLst>
      <p:ext uri="{BB962C8B-B14F-4D97-AF65-F5344CB8AC3E}">
        <p14:creationId xmlns:p14="http://schemas.microsoft.com/office/powerpoint/2010/main" val="3265891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我将从以下四个方面向评委老师们汇报我的本科毕设工作</a:t>
            </a:r>
            <a:endParaRPr lang="zh-CN" altLang="en-US" dirty="0"/>
          </a:p>
        </p:txBody>
      </p:sp>
      <p:sp>
        <p:nvSpPr>
          <p:cNvPr id="4" name="灯片编号占位符 3"/>
          <p:cNvSpPr>
            <a:spLocks noGrp="1"/>
          </p:cNvSpPr>
          <p:nvPr>
            <p:ph type="sldNum" sz="quarter" idx="10"/>
          </p:nvPr>
        </p:nvSpPr>
        <p:spPr/>
        <p:txBody>
          <a:bodyPr/>
          <a:lstStyle/>
          <a:p>
            <a:fld id="{7ABBE5A8-29E7-4EDE-A299-305CECC698B2}" type="slidenum">
              <a:rPr lang="zh-CN" altLang="en-US" smtClean="0"/>
              <a:t>2</a:t>
            </a:fld>
            <a:endParaRPr lang="zh-CN" altLang="en-US"/>
          </a:p>
        </p:txBody>
      </p:sp>
    </p:spTree>
    <p:extLst>
      <p:ext uri="{BB962C8B-B14F-4D97-AF65-F5344CB8AC3E}">
        <p14:creationId xmlns:p14="http://schemas.microsoft.com/office/powerpoint/2010/main" val="2917557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我们的思路是使用神经网络对已有数据进行建模，预测当前时刻定位值，并与实际值进行比较，如果超过阈值则其为异常日期检测结果</a:t>
            </a:r>
            <a:endParaRPr lang="zh-CN" altLang="en-US" dirty="0"/>
          </a:p>
        </p:txBody>
      </p:sp>
      <p:sp>
        <p:nvSpPr>
          <p:cNvPr id="4" name="灯片编号占位符 3"/>
          <p:cNvSpPr>
            <a:spLocks noGrp="1"/>
          </p:cNvSpPr>
          <p:nvPr>
            <p:ph type="sldNum" sz="quarter" idx="10"/>
          </p:nvPr>
        </p:nvSpPr>
        <p:spPr/>
        <p:txBody>
          <a:bodyPr/>
          <a:lstStyle/>
          <a:p>
            <a:fld id="{7ABBE5A8-29E7-4EDE-A299-305CECC698B2}" type="slidenum">
              <a:rPr lang="zh-CN" altLang="en-US" smtClean="0"/>
              <a:t>20</a:t>
            </a:fld>
            <a:endParaRPr lang="zh-CN" altLang="en-US"/>
          </a:p>
        </p:txBody>
      </p:sp>
    </p:spTree>
    <p:extLst>
      <p:ext uri="{BB962C8B-B14F-4D97-AF65-F5344CB8AC3E}">
        <p14:creationId xmlns:p14="http://schemas.microsoft.com/office/powerpoint/2010/main" val="1118428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使用</a:t>
            </a:r>
            <a:r>
              <a:rPr lang="en-US" altLang="zh-CN" dirty="0" smtClean="0"/>
              <a:t>70% 15%  15% </a:t>
            </a:r>
            <a:r>
              <a:rPr lang="zh-CN" altLang="en-US" dirty="0" smtClean="0"/>
              <a:t>数据分别作为训练集，验证集对数据进行训练，并在测试集中</a:t>
            </a:r>
            <a:r>
              <a:rPr lang="en-US" altLang="zh-CN" dirty="0" smtClean="0"/>
              <a:t>9</a:t>
            </a:r>
            <a:r>
              <a:rPr lang="zh-CN" altLang="en-US" dirty="0" smtClean="0"/>
              <a:t>月</a:t>
            </a:r>
            <a:r>
              <a:rPr lang="en-US" altLang="zh-CN" dirty="0" smtClean="0"/>
              <a:t>30</a:t>
            </a:r>
            <a:r>
              <a:rPr lang="zh-CN" altLang="en-US" dirty="0" smtClean="0"/>
              <a:t>日的</a:t>
            </a:r>
            <a:r>
              <a:rPr lang="en-US" altLang="zh-CN" dirty="0" smtClean="0"/>
              <a:t>13</a:t>
            </a:r>
            <a:r>
              <a:rPr lang="zh-CN" altLang="en-US" dirty="0" smtClean="0"/>
              <a:t>：</a:t>
            </a:r>
            <a:r>
              <a:rPr lang="en-US" altLang="zh-CN" dirty="0" smtClean="0"/>
              <a:t>00</a:t>
            </a:r>
            <a:r>
              <a:rPr lang="zh-CN" altLang="en-US" dirty="0" smtClean="0"/>
              <a:t>进行异常判断</a:t>
            </a:r>
            <a:endParaRPr lang="zh-CN" altLang="en-US" dirty="0"/>
          </a:p>
        </p:txBody>
      </p:sp>
      <p:sp>
        <p:nvSpPr>
          <p:cNvPr id="4" name="灯片编号占位符 3"/>
          <p:cNvSpPr>
            <a:spLocks noGrp="1"/>
          </p:cNvSpPr>
          <p:nvPr>
            <p:ph type="sldNum" sz="quarter" idx="10"/>
          </p:nvPr>
        </p:nvSpPr>
        <p:spPr/>
        <p:txBody>
          <a:bodyPr/>
          <a:lstStyle/>
          <a:p>
            <a:fld id="{7ABBE5A8-29E7-4EDE-A299-305CECC698B2}" type="slidenum">
              <a:rPr lang="zh-CN" altLang="en-US" smtClean="0"/>
              <a:t>21</a:t>
            </a:fld>
            <a:endParaRPr lang="zh-CN" altLang="en-US"/>
          </a:p>
        </p:txBody>
      </p:sp>
    </p:spTree>
    <p:extLst>
      <p:ext uri="{BB962C8B-B14F-4D97-AF65-F5344CB8AC3E}">
        <p14:creationId xmlns:p14="http://schemas.microsoft.com/office/powerpoint/2010/main" val="2597582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可以看到在</a:t>
            </a:r>
            <a:r>
              <a:rPr lang="en-US" altLang="zh-CN" dirty="0" smtClean="0"/>
              <a:t>9</a:t>
            </a:r>
            <a:r>
              <a:rPr lang="zh-CN" altLang="en-US" dirty="0" smtClean="0"/>
              <a:t>月</a:t>
            </a:r>
            <a:r>
              <a:rPr lang="en-US" altLang="zh-CN" dirty="0" smtClean="0"/>
              <a:t>30</a:t>
            </a:r>
            <a:r>
              <a:rPr lang="zh-CN" altLang="en-US" dirty="0" smtClean="0"/>
              <a:t>日</a:t>
            </a:r>
            <a:r>
              <a:rPr lang="en-US" altLang="zh-CN" dirty="0" smtClean="0"/>
              <a:t>13:00</a:t>
            </a:r>
            <a:r>
              <a:rPr lang="zh-CN" altLang="en-US" dirty="0" smtClean="0"/>
              <a:t>预测与实际值相差甚远，应当被认为是异常的</a:t>
            </a:r>
            <a:endParaRPr lang="zh-CN" altLang="en-US" dirty="0"/>
          </a:p>
        </p:txBody>
      </p:sp>
      <p:sp>
        <p:nvSpPr>
          <p:cNvPr id="4" name="灯片编号占位符 3"/>
          <p:cNvSpPr>
            <a:spLocks noGrp="1"/>
          </p:cNvSpPr>
          <p:nvPr>
            <p:ph type="sldNum" sz="quarter" idx="10"/>
          </p:nvPr>
        </p:nvSpPr>
        <p:spPr/>
        <p:txBody>
          <a:bodyPr/>
          <a:lstStyle/>
          <a:p>
            <a:fld id="{7ABBE5A8-29E7-4EDE-A299-305CECC698B2}" type="slidenum">
              <a:rPr lang="zh-CN" altLang="en-US" smtClean="0"/>
              <a:t>22</a:t>
            </a:fld>
            <a:endParaRPr lang="zh-CN" altLang="en-US"/>
          </a:p>
        </p:txBody>
      </p:sp>
    </p:spTree>
    <p:extLst>
      <p:ext uri="{BB962C8B-B14F-4D97-AF65-F5344CB8AC3E}">
        <p14:creationId xmlns:p14="http://schemas.microsoft.com/office/powerpoint/2010/main" val="323644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那么这种方法可以用在前述方法的异常中么，是可以的，使用后续数据作为训练集重新训练模型，预测</a:t>
            </a:r>
            <a:r>
              <a:rPr lang="en-US" altLang="zh-CN" dirty="0" smtClean="0"/>
              <a:t>8/21-8/27</a:t>
            </a:r>
            <a:r>
              <a:rPr lang="zh-CN" altLang="en-US" dirty="0" smtClean="0"/>
              <a:t>的</a:t>
            </a:r>
            <a:r>
              <a:rPr lang="zh-CN" altLang="en-US" b="0" dirty="0" smtClean="0">
                <a:latin typeface="微软雅黑" panose="020B0503020204020204" pitchFamily="34" charset="-122"/>
                <a:ea typeface="微软雅黑" panose="020B0503020204020204" pitchFamily="34" charset="-122"/>
              </a:rPr>
              <a:t>整日平均定位数据值，并与实际值比较，同样也可以发现出预测与实际值的差距，被划定为异常</a:t>
            </a:r>
            <a:endParaRPr lang="zh-CN" altLang="en-US" b="0" dirty="0"/>
          </a:p>
        </p:txBody>
      </p:sp>
      <p:sp>
        <p:nvSpPr>
          <p:cNvPr id="4" name="灯片编号占位符 3"/>
          <p:cNvSpPr>
            <a:spLocks noGrp="1"/>
          </p:cNvSpPr>
          <p:nvPr>
            <p:ph type="sldNum" sz="quarter" idx="10"/>
          </p:nvPr>
        </p:nvSpPr>
        <p:spPr/>
        <p:txBody>
          <a:bodyPr/>
          <a:lstStyle/>
          <a:p>
            <a:fld id="{7ABBE5A8-29E7-4EDE-A299-305CECC698B2}" type="slidenum">
              <a:rPr lang="zh-CN" altLang="en-US" smtClean="0"/>
              <a:t>23</a:t>
            </a:fld>
            <a:endParaRPr lang="zh-CN" altLang="en-US"/>
          </a:p>
        </p:txBody>
      </p:sp>
    </p:spTree>
    <p:extLst>
      <p:ext uri="{BB962C8B-B14F-4D97-AF65-F5344CB8AC3E}">
        <p14:creationId xmlns:p14="http://schemas.microsoft.com/office/powerpoint/2010/main" val="1304322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在上述两部分内容中我们讨论了检出异常事件的方法，在这一部分，我们已知</a:t>
            </a:r>
            <a:r>
              <a:rPr lang="zh-CN" altLang="en-US" dirty="0" smtClean="0">
                <a:latin typeface="微软雅黑" panose="020B0503020204020204" pitchFamily="34" charset="-122"/>
                <a:ea typeface="微软雅黑" panose="020B0503020204020204" pitchFamily="34" charset="-122"/>
              </a:rPr>
              <a:t>已知异常发生时刻 检测出定位数据范围内异常发生点最多的区域</a:t>
            </a:r>
            <a:r>
              <a:rPr lang="zh-CN" altLang="en-US" dirty="0" smtClean="0">
                <a:latin typeface="+mn-lt"/>
                <a:ea typeface="+mn-ea"/>
              </a:rPr>
              <a:t>，如图所示是热力图与实际地图的比对，检测出发生异常的区域可以对实际异常事件发生的背景做进一步探讨</a:t>
            </a:r>
            <a:endParaRPr lang="en-US" altLang="zh-CN" dirty="0" smtClean="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7ABBE5A8-29E7-4EDE-A299-305CECC698B2}" type="slidenum">
              <a:rPr lang="zh-CN" altLang="en-US" smtClean="0"/>
              <a:t>24</a:t>
            </a:fld>
            <a:endParaRPr lang="zh-CN" altLang="en-US"/>
          </a:p>
        </p:txBody>
      </p:sp>
    </p:spTree>
    <p:extLst>
      <p:ext uri="{BB962C8B-B14F-4D97-AF65-F5344CB8AC3E}">
        <p14:creationId xmlns:p14="http://schemas.microsoft.com/office/powerpoint/2010/main" val="2359581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相邻帧间差分法在视频分析中被用于检测运动目标，它通过视频相邻两帧静态背景不变，动态物体的区域变化检测出运动目标，同样可以被应用于我们的区域异常检测</a:t>
            </a:r>
            <a:endParaRPr lang="zh-CN" altLang="en-US" dirty="0"/>
          </a:p>
        </p:txBody>
      </p:sp>
      <p:sp>
        <p:nvSpPr>
          <p:cNvPr id="4" name="灯片编号占位符 3"/>
          <p:cNvSpPr>
            <a:spLocks noGrp="1"/>
          </p:cNvSpPr>
          <p:nvPr>
            <p:ph type="sldNum" sz="quarter" idx="10"/>
          </p:nvPr>
        </p:nvSpPr>
        <p:spPr/>
        <p:txBody>
          <a:bodyPr/>
          <a:lstStyle/>
          <a:p>
            <a:fld id="{7ABBE5A8-29E7-4EDE-A299-305CECC698B2}" type="slidenum">
              <a:rPr lang="zh-CN" altLang="en-US" smtClean="0"/>
              <a:t>25</a:t>
            </a:fld>
            <a:endParaRPr lang="zh-CN" altLang="en-US"/>
          </a:p>
        </p:txBody>
      </p:sp>
    </p:spTree>
    <p:extLst>
      <p:ext uri="{BB962C8B-B14F-4D97-AF65-F5344CB8AC3E}">
        <p14:creationId xmlns:p14="http://schemas.microsoft.com/office/powerpoint/2010/main" val="1360912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我们可以看到正常两天间的定位数据差分几乎没有大的浮动，整个差分图片都是暗的，而异常时刻与正常时刻间的差分则可以明显看出图中明亮了许多</a:t>
            </a:r>
            <a:endParaRPr lang="zh-CN" altLang="en-US" dirty="0"/>
          </a:p>
        </p:txBody>
      </p:sp>
      <p:sp>
        <p:nvSpPr>
          <p:cNvPr id="4" name="灯片编号占位符 3"/>
          <p:cNvSpPr>
            <a:spLocks noGrp="1"/>
          </p:cNvSpPr>
          <p:nvPr>
            <p:ph type="sldNum" sz="quarter" idx="10"/>
          </p:nvPr>
        </p:nvSpPr>
        <p:spPr/>
        <p:txBody>
          <a:bodyPr/>
          <a:lstStyle/>
          <a:p>
            <a:fld id="{7ABBE5A8-29E7-4EDE-A299-305CECC698B2}" type="slidenum">
              <a:rPr lang="zh-CN" altLang="en-US" smtClean="0"/>
              <a:t>26</a:t>
            </a:fld>
            <a:endParaRPr lang="zh-CN" altLang="en-US"/>
          </a:p>
        </p:txBody>
      </p:sp>
    </p:spTree>
    <p:extLst>
      <p:ext uri="{BB962C8B-B14F-4D97-AF65-F5344CB8AC3E}">
        <p14:creationId xmlns:p14="http://schemas.microsoft.com/office/powerpoint/2010/main" val="920164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我们再用滑动窗来划定异常发生的核心区域，使用不同大小的滑动窗滑动整个定位数据区域，计算窗内差分平均值，并选取超过阈值的前三最大窗，可以再图中看到，</a:t>
            </a:r>
            <a:r>
              <a:rPr lang="en-US" altLang="zh-CN" dirty="0" smtClean="0"/>
              <a:t>9</a:t>
            </a:r>
            <a:r>
              <a:rPr lang="zh-CN" altLang="en-US" dirty="0" smtClean="0"/>
              <a:t>月</a:t>
            </a:r>
            <a:r>
              <a:rPr lang="en-US" altLang="zh-CN" dirty="0" smtClean="0"/>
              <a:t>30</a:t>
            </a:r>
            <a:r>
              <a:rPr lang="zh-CN" altLang="en-US" dirty="0" smtClean="0"/>
              <a:t>日</a:t>
            </a:r>
            <a:r>
              <a:rPr lang="en-US" altLang="zh-CN" dirty="0" smtClean="0"/>
              <a:t>13:00</a:t>
            </a:r>
            <a:r>
              <a:rPr lang="zh-CN" altLang="en-US" dirty="0" smtClean="0"/>
              <a:t>整个异常点相较于</a:t>
            </a:r>
            <a:r>
              <a:rPr lang="en-US" altLang="zh-CN" dirty="0" smtClean="0"/>
              <a:t>12</a:t>
            </a:r>
            <a:r>
              <a:rPr lang="zh-CN" altLang="en-US" dirty="0" smtClean="0"/>
              <a:t>日的同时刻的定位数据，异常主要发生区域都集中在城市区，推测是由于国庆节来临，人们出行所造成的</a:t>
            </a:r>
            <a:endParaRPr lang="zh-CN" altLang="en-US" dirty="0"/>
          </a:p>
        </p:txBody>
      </p:sp>
      <p:sp>
        <p:nvSpPr>
          <p:cNvPr id="4" name="灯片编号占位符 3"/>
          <p:cNvSpPr>
            <a:spLocks noGrp="1"/>
          </p:cNvSpPr>
          <p:nvPr>
            <p:ph type="sldNum" sz="quarter" idx="10"/>
          </p:nvPr>
        </p:nvSpPr>
        <p:spPr/>
        <p:txBody>
          <a:bodyPr/>
          <a:lstStyle/>
          <a:p>
            <a:fld id="{7ABBE5A8-29E7-4EDE-A299-305CECC698B2}" type="slidenum">
              <a:rPr lang="zh-CN" altLang="en-US" smtClean="0"/>
              <a:t>27</a:t>
            </a:fld>
            <a:endParaRPr lang="zh-CN" altLang="en-US"/>
          </a:p>
        </p:txBody>
      </p:sp>
    </p:spTree>
    <p:extLst>
      <p:ext uri="{BB962C8B-B14F-4D97-AF65-F5344CB8AC3E}">
        <p14:creationId xmlns:p14="http://schemas.microsoft.com/office/powerpoint/2010/main" val="3135513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最后我总结一下我的毕设内容，对于给定的腾讯定位数据，我首先对其进行了预处理及可视化的工作，然后使用两种思路去检测出该时序定位数据中的异常，最后在检测出发生异常的核心区域</a:t>
            </a:r>
            <a:endParaRPr lang="zh-CN" altLang="en-US" dirty="0"/>
          </a:p>
        </p:txBody>
      </p:sp>
      <p:sp>
        <p:nvSpPr>
          <p:cNvPr id="4" name="灯片编号占位符 3"/>
          <p:cNvSpPr>
            <a:spLocks noGrp="1"/>
          </p:cNvSpPr>
          <p:nvPr>
            <p:ph type="sldNum" sz="quarter" idx="10"/>
          </p:nvPr>
        </p:nvSpPr>
        <p:spPr/>
        <p:txBody>
          <a:bodyPr/>
          <a:lstStyle/>
          <a:p>
            <a:fld id="{7ABBE5A8-29E7-4EDE-A299-305CECC698B2}" type="slidenum">
              <a:rPr lang="zh-CN" altLang="en-US" smtClean="0"/>
              <a:t>28</a:t>
            </a:fld>
            <a:endParaRPr lang="zh-CN" altLang="en-US"/>
          </a:p>
        </p:txBody>
      </p:sp>
    </p:spTree>
    <p:extLst>
      <p:ext uri="{BB962C8B-B14F-4D97-AF65-F5344CB8AC3E}">
        <p14:creationId xmlns:p14="http://schemas.microsoft.com/office/powerpoint/2010/main" val="4139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第一种方法是根据已有的数据去检测例如像台风天的大范围整日异常事件，通过集中点异常检测的方法，我们成功检出了该种异常</a:t>
            </a:r>
            <a:endParaRPr lang="zh-CN" altLang="en-US" dirty="0"/>
          </a:p>
        </p:txBody>
      </p:sp>
      <p:sp>
        <p:nvSpPr>
          <p:cNvPr id="4" name="灯片编号占位符 3"/>
          <p:cNvSpPr>
            <a:spLocks noGrp="1"/>
          </p:cNvSpPr>
          <p:nvPr>
            <p:ph type="sldNum" sz="quarter" idx="10"/>
          </p:nvPr>
        </p:nvSpPr>
        <p:spPr/>
        <p:txBody>
          <a:bodyPr/>
          <a:lstStyle/>
          <a:p>
            <a:fld id="{7ABBE5A8-29E7-4EDE-A299-305CECC698B2}" type="slidenum">
              <a:rPr lang="zh-CN" altLang="en-US" smtClean="0"/>
              <a:t>29</a:t>
            </a:fld>
            <a:endParaRPr lang="zh-CN" altLang="en-US"/>
          </a:p>
        </p:txBody>
      </p:sp>
    </p:spTree>
    <p:extLst>
      <p:ext uri="{BB962C8B-B14F-4D97-AF65-F5344CB8AC3E}">
        <p14:creationId xmlns:p14="http://schemas.microsoft.com/office/powerpoint/2010/main" val="1884991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 我们的研究对象是定位数据，更确切的是一段时间内的定位数据，称之为时序定位数据</a:t>
            </a:r>
            <a:r>
              <a:rPr lang="en-US" altLang="zh-CN" dirty="0" smtClean="0"/>
              <a:t/>
            </a:r>
            <a:br>
              <a:rPr lang="en-US" altLang="zh-CN" dirty="0" smtClean="0"/>
            </a:br>
            <a:r>
              <a:rPr lang="zh-CN" altLang="en-US" dirty="0" smtClean="0"/>
              <a:t>它反映了区域的人口密度变化规律，例如滴滴打车每日早晚高峰反应了上班一族的上班回家这种规律</a:t>
            </a:r>
            <a:endParaRPr lang="zh-CN" altLang="en-US" dirty="0"/>
          </a:p>
        </p:txBody>
      </p:sp>
      <p:sp>
        <p:nvSpPr>
          <p:cNvPr id="4" name="灯片编号占位符 3"/>
          <p:cNvSpPr>
            <a:spLocks noGrp="1"/>
          </p:cNvSpPr>
          <p:nvPr>
            <p:ph type="sldNum" sz="quarter" idx="10"/>
          </p:nvPr>
        </p:nvSpPr>
        <p:spPr/>
        <p:txBody>
          <a:bodyPr/>
          <a:lstStyle/>
          <a:p>
            <a:fld id="{7ABBE5A8-29E7-4EDE-A299-305CECC698B2}" type="slidenum">
              <a:rPr lang="zh-CN" altLang="en-US" smtClean="0"/>
              <a:t>3</a:t>
            </a:fld>
            <a:endParaRPr lang="zh-CN" altLang="en-US"/>
          </a:p>
        </p:txBody>
      </p:sp>
    </p:spTree>
    <p:extLst>
      <p:ext uri="{BB962C8B-B14F-4D97-AF65-F5344CB8AC3E}">
        <p14:creationId xmlns:p14="http://schemas.microsoft.com/office/powerpoint/2010/main" val="3593245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第二种异常是运用神经网络对已有数据进行建模，对将要到来的时刻做定位数据预测，并根据实际值与预测值之间的差值比例来判断是否出现了异常，它也同样可以被用于检测整日的异常</a:t>
            </a:r>
            <a:endParaRPr lang="zh-CN" altLang="en-US" dirty="0"/>
          </a:p>
        </p:txBody>
      </p:sp>
      <p:sp>
        <p:nvSpPr>
          <p:cNvPr id="4" name="灯片编号占位符 3"/>
          <p:cNvSpPr>
            <a:spLocks noGrp="1"/>
          </p:cNvSpPr>
          <p:nvPr>
            <p:ph type="sldNum" sz="quarter" idx="10"/>
          </p:nvPr>
        </p:nvSpPr>
        <p:spPr/>
        <p:txBody>
          <a:bodyPr/>
          <a:lstStyle/>
          <a:p>
            <a:fld id="{7ABBE5A8-29E7-4EDE-A299-305CECC698B2}" type="slidenum">
              <a:rPr lang="zh-CN" altLang="en-US" smtClean="0"/>
              <a:t>30</a:t>
            </a:fld>
            <a:endParaRPr lang="zh-CN" altLang="en-US"/>
          </a:p>
        </p:txBody>
      </p:sp>
    </p:spTree>
    <p:extLst>
      <p:ext uri="{BB962C8B-B14F-4D97-AF65-F5344CB8AC3E}">
        <p14:creationId xmlns:p14="http://schemas.microsoft.com/office/powerpoint/2010/main" val="3914316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最后，我们在检测出异常的基础上，对异常和正常的定位数据间进行差分，得到了定位数据变化图，通过不同大小的滑动窗计算，我们可以标注出造成异常的主要区域，对该子区域的异常事件做进一步分析</a:t>
            </a:r>
            <a:endParaRPr lang="zh-CN" altLang="en-US" dirty="0"/>
          </a:p>
        </p:txBody>
      </p:sp>
      <p:sp>
        <p:nvSpPr>
          <p:cNvPr id="4" name="灯片编号占位符 3"/>
          <p:cNvSpPr>
            <a:spLocks noGrp="1"/>
          </p:cNvSpPr>
          <p:nvPr>
            <p:ph type="sldNum" sz="quarter" idx="10"/>
          </p:nvPr>
        </p:nvSpPr>
        <p:spPr/>
        <p:txBody>
          <a:bodyPr/>
          <a:lstStyle/>
          <a:p>
            <a:fld id="{7ABBE5A8-29E7-4EDE-A299-305CECC698B2}" type="slidenum">
              <a:rPr lang="zh-CN" altLang="en-US" smtClean="0"/>
              <a:t>31</a:t>
            </a:fld>
            <a:endParaRPr lang="zh-CN" altLang="en-US"/>
          </a:p>
        </p:txBody>
      </p:sp>
    </p:spTree>
    <p:extLst>
      <p:ext uri="{BB962C8B-B14F-4D97-AF65-F5344CB8AC3E}">
        <p14:creationId xmlns:p14="http://schemas.microsoft.com/office/powerpoint/2010/main" val="37770822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各位老师，上午好！我叫林文鼎然后我的毕设题目是</a:t>
            </a:r>
            <a:endParaRPr lang="zh-CN" altLang="en-US" dirty="0"/>
          </a:p>
        </p:txBody>
      </p:sp>
      <p:sp>
        <p:nvSpPr>
          <p:cNvPr id="4" name="灯片编号占位符 3"/>
          <p:cNvSpPr>
            <a:spLocks noGrp="1"/>
          </p:cNvSpPr>
          <p:nvPr>
            <p:ph type="sldNum" sz="quarter" idx="10"/>
          </p:nvPr>
        </p:nvSpPr>
        <p:spPr/>
        <p:txBody>
          <a:bodyPr/>
          <a:lstStyle/>
          <a:p>
            <a:fld id="{7ABBE5A8-29E7-4EDE-A299-305CECC698B2}" type="slidenum">
              <a:rPr lang="zh-CN" altLang="en-US" smtClean="0"/>
              <a:t>32</a:t>
            </a:fld>
            <a:endParaRPr lang="zh-CN" altLang="en-US"/>
          </a:p>
        </p:txBody>
      </p:sp>
    </p:spTree>
    <p:extLst>
      <p:ext uri="{BB962C8B-B14F-4D97-AF65-F5344CB8AC3E}">
        <p14:creationId xmlns:p14="http://schemas.microsoft.com/office/powerpoint/2010/main" val="4049918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而这种时序数据中会有异常点发生，我们的目标就是检测出这些点并检测发生的地理区域 从而能够研究规律的时序定位数据中</a:t>
            </a:r>
            <a:r>
              <a:rPr lang="zh-CN" altLang="en-US" smtClean="0"/>
              <a:t>的</a:t>
            </a:r>
            <a:r>
              <a:rPr lang="zh-CN" altLang="en-US" smtClean="0"/>
              <a:t>异常事件，做好应急相应</a:t>
            </a:r>
            <a:endParaRPr lang="en-US" altLang="zh-CN" dirty="0" smtClean="0"/>
          </a:p>
        </p:txBody>
      </p:sp>
      <p:sp>
        <p:nvSpPr>
          <p:cNvPr id="4" name="灯片编号占位符 3"/>
          <p:cNvSpPr>
            <a:spLocks noGrp="1"/>
          </p:cNvSpPr>
          <p:nvPr>
            <p:ph type="sldNum" sz="quarter" idx="10"/>
          </p:nvPr>
        </p:nvSpPr>
        <p:spPr/>
        <p:txBody>
          <a:bodyPr/>
          <a:lstStyle/>
          <a:p>
            <a:fld id="{7ABBE5A8-29E7-4EDE-A299-305CECC698B2}" type="slidenum">
              <a:rPr lang="zh-CN" altLang="en-US" smtClean="0"/>
              <a:t>4</a:t>
            </a:fld>
            <a:endParaRPr lang="zh-CN" altLang="en-US"/>
          </a:p>
        </p:txBody>
      </p:sp>
    </p:spTree>
    <p:extLst>
      <p:ext uri="{BB962C8B-B14F-4D97-AF65-F5344CB8AC3E}">
        <p14:creationId xmlns:p14="http://schemas.microsoft.com/office/powerpoint/2010/main" val="2610905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smtClean="0"/>
              <a:t>我们来简单看一下腾讯定位的数据，总计</a:t>
            </a:r>
            <a:r>
              <a:rPr lang="en-US" altLang="zh-CN" dirty="0" smtClean="0"/>
              <a:t>48</a:t>
            </a:r>
            <a:r>
              <a:rPr lang="zh-CN" altLang="en-US" dirty="0" smtClean="0"/>
              <a:t>天，每天一小时采样一次，</a:t>
            </a:r>
            <a:r>
              <a:rPr lang="en-US" altLang="zh-CN" dirty="0" smtClean="0"/>
              <a:t>113*150</a:t>
            </a:r>
            <a:r>
              <a:rPr lang="zh-CN" altLang="en-US" dirty="0" smtClean="0"/>
              <a:t>个点每个像素代表约</a:t>
            </a:r>
            <a:r>
              <a:rPr lang="en-US" altLang="zh-CN" sz="1200" b="1" dirty="0" smtClean="0">
                <a:latin typeface="微软雅黑" panose="020B0503020204020204" pitchFamily="34" charset="-122"/>
                <a:ea typeface="微软雅黑" panose="020B0503020204020204" pitchFamily="34" charset="-122"/>
              </a:rPr>
              <a:t>1</a:t>
            </a:r>
            <a:r>
              <a:rPr lang="zh-CN" altLang="en-US" sz="1200" b="1" dirty="0" smtClean="0">
                <a:latin typeface="微软雅黑" panose="020B0503020204020204" pitchFamily="34" charset="-122"/>
                <a:ea typeface="微软雅黑" panose="020B0503020204020204" pitchFamily="34" charset="-122"/>
              </a:rPr>
              <a:t>平方公里</a:t>
            </a:r>
            <a:r>
              <a:rPr lang="zh-CN" altLang="en-US" sz="1200" dirty="0" smtClean="0">
                <a:latin typeface="微软雅黑" panose="020B0503020204020204" pitchFamily="34" charset="-122"/>
                <a:ea typeface="微软雅黑" panose="020B0503020204020204" pitchFamily="34" charset="-122"/>
              </a:rPr>
              <a:t>地理面积坐标上采集到的终端数量</a:t>
            </a:r>
            <a:endParaRPr lang="en-US" altLang="zh-CN" sz="1200"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7ABBE5A8-29E7-4EDE-A299-305CECC698B2}" type="slidenum">
              <a:rPr lang="zh-CN" altLang="en-US" smtClean="0"/>
              <a:t>5</a:t>
            </a:fld>
            <a:endParaRPr lang="zh-CN" altLang="en-US"/>
          </a:p>
        </p:txBody>
      </p:sp>
    </p:spTree>
    <p:extLst>
      <p:ext uri="{BB962C8B-B14F-4D97-AF65-F5344CB8AC3E}">
        <p14:creationId xmlns:p14="http://schemas.microsoft.com/office/powerpoint/2010/main" val="2871926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将地理坐标在珠海市范围内</a:t>
            </a:r>
            <a:r>
              <a:rPr lang="en-US" altLang="zh-CN" dirty="0" smtClean="0"/>
              <a:t>8</a:t>
            </a:r>
            <a:r>
              <a:rPr lang="zh-CN" altLang="en-US" dirty="0" smtClean="0"/>
              <a:t>月</a:t>
            </a:r>
            <a:r>
              <a:rPr lang="en-US" altLang="zh-CN" dirty="0" smtClean="0"/>
              <a:t>14</a:t>
            </a:r>
            <a:r>
              <a:rPr lang="zh-CN" altLang="en-US" dirty="0" smtClean="0"/>
              <a:t>日一天中的定位数据变化做成曲线，根据这种定位数据可以得到人们在那天的作息情况</a:t>
            </a:r>
            <a:endParaRPr lang="zh-CN" altLang="en-US" dirty="0"/>
          </a:p>
        </p:txBody>
      </p:sp>
      <p:sp>
        <p:nvSpPr>
          <p:cNvPr id="4" name="灯片编号占位符 3"/>
          <p:cNvSpPr>
            <a:spLocks noGrp="1"/>
          </p:cNvSpPr>
          <p:nvPr>
            <p:ph type="sldNum" sz="quarter" idx="10"/>
          </p:nvPr>
        </p:nvSpPr>
        <p:spPr/>
        <p:txBody>
          <a:bodyPr/>
          <a:lstStyle/>
          <a:p>
            <a:fld id="{7ABBE5A8-29E7-4EDE-A299-305CECC698B2}" type="slidenum">
              <a:rPr lang="zh-CN" altLang="en-US" smtClean="0"/>
              <a:t>6</a:t>
            </a:fld>
            <a:endParaRPr lang="zh-CN" altLang="en-US"/>
          </a:p>
        </p:txBody>
      </p:sp>
    </p:spTree>
    <p:extLst>
      <p:ext uri="{BB962C8B-B14F-4D97-AF65-F5344CB8AC3E}">
        <p14:creationId xmlns:p14="http://schemas.microsoft.com/office/powerpoint/2010/main" val="1913760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再将一周中的数据作出，可以看出这种变化趋势是一种规律</a:t>
            </a:r>
            <a:endParaRPr lang="zh-CN" altLang="en-US" dirty="0"/>
          </a:p>
        </p:txBody>
      </p:sp>
      <p:sp>
        <p:nvSpPr>
          <p:cNvPr id="4" name="灯片编号占位符 3"/>
          <p:cNvSpPr>
            <a:spLocks noGrp="1"/>
          </p:cNvSpPr>
          <p:nvPr>
            <p:ph type="sldNum" sz="quarter" idx="10"/>
          </p:nvPr>
        </p:nvSpPr>
        <p:spPr/>
        <p:txBody>
          <a:bodyPr/>
          <a:lstStyle/>
          <a:p>
            <a:fld id="{7ABBE5A8-29E7-4EDE-A299-305CECC698B2}" type="slidenum">
              <a:rPr lang="zh-CN" altLang="en-US" smtClean="0"/>
              <a:t>7</a:t>
            </a:fld>
            <a:endParaRPr lang="zh-CN" altLang="en-US"/>
          </a:p>
        </p:txBody>
      </p:sp>
    </p:spTree>
    <p:extLst>
      <p:ext uri="{BB962C8B-B14F-4D97-AF65-F5344CB8AC3E}">
        <p14:creationId xmlns:p14="http://schemas.microsoft.com/office/powerpoint/2010/main" val="875242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再放大一点 将所有数据放在一张图 横纵坐标分别为日期与小时，纵坐标是定位终端数，可以得到这么一张图，其中我们能观测到两种异常，整天的沟壑型异常</a:t>
            </a:r>
            <a:r>
              <a:rPr lang="en-US" altLang="zh-CN" dirty="0" smtClean="0"/>
              <a:t>-</a:t>
            </a:r>
            <a:r>
              <a:rPr lang="zh-CN" altLang="en-US" dirty="0" smtClean="0"/>
              <a:t>如台风来临和那种局部时刻的异常</a:t>
            </a:r>
            <a:endParaRPr lang="zh-CN" altLang="en-US" dirty="0"/>
          </a:p>
        </p:txBody>
      </p:sp>
      <p:sp>
        <p:nvSpPr>
          <p:cNvPr id="4" name="灯片编号占位符 3"/>
          <p:cNvSpPr>
            <a:spLocks noGrp="1"/>
          </p:cNvSpPr>
          <p:nvPr>
            <p:ph type="sldNum" sz="quarter" idx="10"/>
          </p:nvPr>
        </p:nvSpPr>
        <p:spPr/>
        <p:txBody>
          <a:bodyPr/>
          <a:lstStyle/>
          <a:p>
            <a:fld id="{7ABBE5A8-29E7-4EDE-A299-305CECC698B2}" type="slidenum">
              <a:rPr lang="zh-CN" altLang="en-US" smtClean="0"/>
              <a:t>8</a:t>
            </a:fld>
            <a:endParaRPr lang="zh-CN" altLang="en-US"/>
          </a:p>
        </p:txBody>
      </p:sp>
    </p:spTree>
    <p:extLst>
      <p:ext uri="{BB962C8B-B14F-4D97-AF65-F5344CB8AC3E}">
        <p14:creationId xmlns:p14="http://schemas.microsoft.com/office/powerpoint/2010/main" val="1152309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那么我们后续的研究内容即是检测这两种异常，一是检测如台风造成的整天异常，二是检测局部时刻的异常事件，并最后根据异常出现日期，寻找主要造成异常的区域</a:t>
            </a:r>
            <a:endParaRPr lang="zh-CN" altLang="en-US" dirty="0"/>
          </a:p>
        </p:txBody>
      </p:sp>
      <p:sp>
        <p:nvSpPr>
          <p:cNvPr id="4" name="灯片编号占位符 3"/>
          <p:cNvSpPr>
            <a:spLocks noGrp="1"/>
          </p:cNvSpPr>
          <p:nvPr>
            <p:ph type="sldNum" sz="quarter" idx="10"/>
          </p:nvPr>
        </p:nvSpPr>
        <p:spPr/>
        <p:txBody>
          <a:bodyPr/>
          <a:lstStyle/>
          <a:p>
            <a:fld id="{7ABBE5A8-29E7-4EDE-A299-305CECC698B2}" type="slidenum">
              <a:rPr lang="zh-CN" altLang="en-US" smtClean="0"/>
              <a:t>9</a:t>
            </a:fld>
            <a:endParaRPr lang="zh-CN" altLang="en-US"/>
          </a:p>
        </p:txBody>
      </p:sp>
    </p:spTree>
    <p:extLst>
      <p:ext uri="{BB962C8B-B14F-4D97-AF65-F5344CB8AC3E}">
        <p14:creationId xmlns:p14="http://schemas.microsoft.com/office/powerpoint/2010/main" val="3617235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A39F1C73-6920-4190-8F76-1A0FE52E9A1A}" type="datetimeFigureOut">
              <a:rPr lang="zh-CN" altLang="en-US" smtClean="0"/>
              <a:t>2018/6/4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1788376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A39F1C73-6920-4190-8F76-1A0FE52E9A1A}" type="datetimeFigureOut">
              <a:rPr lang="zh-CN" altLang="en-US" smtClean="0"/>
              <a:t>2018/6/4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1373829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39F1C73-6920-4190-8F76-1A0FE52E9A1A}" type="datetimeFigureOut">
              <a:rPr lang="zh-CN" altLang="en-US" smtClean="0"/>
              <a:t>2018/6/4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28857616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39F1C73-6920-4190-8F76-1A0FE52E9A1A}" type="datetimeFigureOut">
              <a:rPr lang="zh-CN" altLang="en-US" smtClean="0"/>
              <a:t>2018/6/4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1946828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39F1C73-6920-4190-8F76-1A0FE52E9A1A}" type="datetimeFigureOut">
              <a:rPr lang="zh-CN" altLang="en-US" smtClean="0"/>
              <a:t>2018/6/4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1869284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A39F1C73-6920-4190-8F76-1A0FE52E9A1A}" type="datetimeFigureOut">
              <a:rPr lang="zh-CN" altLang="en-US" smtClean="0"/>
              <a:t>2018/6/4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3234641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A39F1C73-6920-4190-8F76-1A0FE52E9A1A}" type="datetimeFigureOut">
              <a:rPr lang="zh-CN" altLang="en-US" smtClean="0"/>
              <a:t>2018/6/4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2007561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A39F1C73-6920-4190-8F76-1A0FE52E9A1A}" type="datetimeFigureOut">
              <a:rPr lang="zh-CN" altLang="en-US" smtClean="0"/>
              <a:t>2018/6/4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238624227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384"/>
            <a:ext cx="9154839" cy="6849616"/>
          </a:xfrm>
          <a:prstGeom prst="rect">
            <a:avLst/>
          </a:prstGeom>
          <a:solidFill>
            <a:schemeClr val="bg1"/>
          </a:solidFill>
        </p:spPr>
      </p:pic>
    </p:spTree>
    <p:extLst>
      <p:ext uri="{BB962C8B-B14F-4D97-AF65-F5344CB8AC3E}">
        <p14:creationId xmlns:p14="http://schemas.microsoft.com/office/powerpoint/2010/main" val="15368222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A39F1C73-6920-4190-8F76-1A0FE52E9A1A}" type="datetimeFigureOut">
              <a:rPr lang="zh-CN" altLang="en-US" smtClean="0"/>
              <a:t>2018/6/4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262033261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39F1C73-6920-4190-8F76-1A0FE52E9A1A}" type="datetimeFigureOut">
              <a:rPr lang="zh-CN" altLang="en-US" smtClean="0"/>
              <a:t>2018/6/4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39029117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A39F1C73-6920-4190-8F76-1A0FE52E9A1A}" type="datetimeFigureOut">
              <a:rPr lang="zh-CN" altLang="en-US" smtClean="0"/>
              <a:t>2018/6/4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1869667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9F1C73-6920-4190-8F76-1A0FE52E9A1A}" type="datetimeFigureOut">
              <a:rPr lang="zh-CN" altLang="en-US" smtClean="0"/>
              <a:t>2018/6/4</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31816402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 id="2147483666" r:id="rId7"/>
    <p:sldLayoutId id="2147483672" r:id="rId8"/>
    <p:sldLayoutId id="2147483668" r:id="rId9"/>
    <p:sldLayoutId id="2147483669" r:id="rId10"/>
    <p:sldLayoutId id="2147483670" r:id="rId11"/>
    <p:sldLayoutId id="2147483671"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25.jpeg"/><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27.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microsoft.com/office/2007/relationships/hdphoto" Target="../media/hdphoto5.wdp"/></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microsoft.com/office/2007/relationships/hdphoto" Target="../media/hdphoto4.wdp"/></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60848"/>
            <a:ext cx="9144000" cy="2736304"/>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文本框 2"/>
          <p:cNvSpPr txBox="1"/>
          <p:nvPr/>
        </p:nvSpPr>
        <p:spPr>
          <a:xfrm>
            <a:off x="1358245" y="2507834"/>
            <a:ext cx="6427510" cy="1323439"/>
          </a:xfrm>
          <a:prstGeom prst="rect">
            <a:avLst/>
          </a:prstGeom>
          <a:noFill/>
        </p:spPr>
        <p:txBody>
          <a:bodyPr wrap="square" rtlCol="0">
            <a:spAutoFit/>
          </a:bodyPr>
          <a:lstStyle/>
          <a:p>
            <a:pPr algn="ctr" defTabSz="685658"/>
            <a:r>
              <a:rPr lang="zh-CN" altLang="en-US" sz="4000" dirty="0">
                <a:solidFill>
                  <a:prstClr val="white"/>
                </a:solidFill>
                <a:latin typeface="等线" panose="02010600030101010101" pitchFamily="2" charset="-122"/>
              </a:rPr>
              <a:t>基于腾讯定位数据</a:t>
            </a:r>
            <a:r>
              <a:rPr lang="zh-CN" altLang="en-US" sz="4000" dirty="0" smtClean="0">
                <a:solidFill>
                  <a:prstClr val="white"/>
                </a:solidFill>
                <a:latin typeface="等线" panose="02010600030101010101" pitchFamily="2" charset="-122"/>
              </a:rPr>
              <a:t>的</a:t>
            </a:r>
            <a:endParaRPr lang="en-US" altLang="zh-CN" sz="4000" dirty="0" smtClean="0">
              <a:solidFill>
                <a:prstClr val="white"/>
              </a:solidFill>
              <a:latin typeface="等线" panose="02010600030101010101" pitchFamily="2" charset="-122"/>
            </a:endParaRPr>
          </a:p>
          <a:p>
            <a:pPr algn="ctr" defTabSz="685658"/>
            <a:r>
              <a:rPr lang="zh-CN" altLang="en-US" sz="4000" dirty="0" smtClean="0">
                <a:solidFill>
                  <a:prstClr val="white"/>
                </a:solidFill>
                <a:latin typeface="等线" panose="02010600030101010101" pitchFamily="2" charset="-122"/>
              </a:rPr>
              <a:t>异常</a:t>
            </a:r>
            <a:r>
              <a:rPr lang="zh-CN" altLang="en-US" sz="4000" dirty="0">
                <a:solidFill>
                  <a:prstClr val="white"/>
                </a:solidFill>
                <a:latin typeface="等线" panose="02010600030101010101" pitchFamily="2" charset="-122"/>
              </a:rPr>
              <a:t>事件检测算法</a:t>
            </a:r>
          </a:p>
        </p:txBody>
      </p:sp>
      <p:sp>
        <p:nvSpPr>
          <p:cNvPr id="4" name="文本框 3"/>
          <p:cNvSpPr txBox="1"/>
          <p:nvPr/>
        </p:nvSpPr>
        <p:spPr>
          <a:xfrm>
            <a:off x="2486911" y="4149079"/>
            <a:ext cx="1800493" cy="369332"/>
          </a:xfrm>
          <a:prstGeom prst="rect">
            <a:avLst/>
          </a:prstGeom>
          <a:noFill/>
        </p:spPr>
        <p:txBody>
          <a:bodyPr wrap="none" rtlCol="0">
            <a:spAutoFit/>
          </a:bodyPr>
          <a:lstStyle/>
          <a:p>
            <a:r>
              <a:rPr lang="zh-CN" altLang="en-US" dirty="0">
                <a:solidFill>
                  <a:schemeClr val="bg1">
                    <a:lumMod val="95000"/>
                  </a:schemeClr>
                </a:solidFill>
                <a:latin typeface="微软雅黑" panose="020B0503020204020204" pitchFamily="34" charset="-122"/>
                <a:ea typeface="微软雅黑" panose="020B0503020204020204" pitchFamily="34" charset="-122"/>
              </a:rPr>
              <a:t>答辩人：林文鼎</a:t>
            </a:r>
          </a:p>
        </p:txBody>
      </p:sp>
      <p:sp>
        <p:nvSpPr>
          <p:cNvPr id="5" name="文本框 4"/>
          <p:cNvSpPr txBox="1"/>
          <p:nvPr/>
        </p:nvSpPr>
        <p:spPr>
          <a:xfrm>
            <a:off x="4915786" y="4157610"/>
            <a:ext cx="2223686" cy="369332"/>
          </a:xfrm>
          <a:prstGeom prst="rect">
            <a:avLst/>
          </a:prstGeom>
          <a:noFill/>
        </p:spPr>
        <p:txBody>
          <a:bodyPr wrap="none" rtlCol="0">
            <a:spAutoFit/>
          </a:bodyPr>
          <a:lstStyle/>
          <a:p>
            <a:r>
              <a:rPr lang="zh-CN" altLang="en-US" dirty="0">
                <a:solidFill>
                  <a:schemeClr val="bg1">
                    <a:lumMod val="95000"/>
                  </a:schemeClr>
                </a:solidFill>
                <a:latin typeface="微软雅黑" panose="020B0503020204020204" pitchFamily="34" charset="-122"/>
                <a:ea typeface="微软雅黑" panose="020B0503020204020204" pitchFamily="34" charset="-122"/>
              </a:rPr>
              <a:t>学号：</a:t>
            </a:r>
            <a:r>
              <a:rPr lang="en-US" altLang="zh-CN" dirty="0">
                <a:solidFill>
                  <a:schemeClr val="bg1">
                    <a:lumMod val="95000"/>
                  </a:schemeClr>
                </a:solidFill>
                <a:latin typeface="微软雅黑" panose="020B0503020204020204" pitchFamily="34" charset="-122"/>
                <a:ea typeface="微软雅黑" panose="020B0503020204020204" pitchFamily="34" charset="-122"/>
              </a:rPr>
              <a:t>2014210328</a:t>
            </a:r>
            <a:endParaRPr lang="zh-CN" altLang="en-US"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07503" y="309136"/>
            <a:ext cx="3452645" cy="1016795"/>
            <a:chOff x="252625" y="400050"/>
            <a:chExt cx="3489669" cy="1027699"/>
          </a:xfrm>
        </p:grpSpPr>
        <p:sp>
          <p:nvSpPr>
            <p:cNvPr id="13" name="文本框 12"/>
            <p:cNvSpPr txBox="1"/>
            <p:nvPr/>
          </p:nvSpPr>
          <p:spPr>
            <a:xfrm>
              <a:off x="1378109" y="465465"/>
              <a:ext cx="2364185" cy="528831"/>
            </a:xfrm>
            <a:prstGeom prst="rect">
              <a:avLst/>
            </a:prstGeom>
            <a:noFill/>
          </p:spPr>
          <p:txBody>
            <a:bodyPr wrap="none" rtlCol="0">
              <a:spAutoFit/>
            </a:bodyPr>
            <a:lstStyle/>
            <a:p>
              <a:r>
                <a:rPr lang="zh-CN" altLang="en-US" sz="2800" dirty="0">
                  <a:solidFill>
                    <a:srgbClr val="0553A7"/>
                  </a:solidFill>
                  <a:latin typeface="微软雅黑" panose="020B0503020204020204" pitchFamily="34" charset="-122"/>
                  <a:ea typeface="微软雅黑" panose="020B0503020204020204" pitchFamily="34" charset="-122"/>
                </a:rPr>
                <a:t>北京邮电大学</a:t>
              </a:r>
            </a:p>
          </p:txBody>
        </p:sp>
        <p:sp>
          <p:nvSpPr>
            <p:cNvPr id="16" name="文本框 15"/>
            <p:cNvSpPr txBox="1"/>
            <p:nvPr/>
          </p:nvSpPr>
          <p:spPr>
            <a:xfrm>
              <a:off x="1443052" y="979580"/>
              <a:ext cx="2124396" cy="342185"/>
            </a:xfrm>
            <a:prstGeom prst="rect">
              <a:avLst/>
            </a:prstGeom>
            <a:noFill/>
          </p:spPr>
          <p:txBody>
            <a:bodyPr wrap="none" rtlCol="0">
              <a:spAutoFit/>
            </a:bodyPr>
            <a:lstStyle/>
            <a:p>
              <a:r>
                <a:rPr lang="en-US" altLang="zh-CN" sz="1600" dirty="0">
                  <a:solidFill>
                    <a:srgbClr val="0553A7"/>
                  </a:solidFill>
                  <a:latin typeface="微软雅黑" panose="020B0503020204020204" pitchFamily="34" charset="-122"/>
                  <a:ea typeface="微软雅黑" panose="020B0503020204020204" pitchFamily="34" charset="-122"/>
                </a:rPr>
                <a:t>2018</a:t>
              </a:r>
              <a:r>
                <a:rPr lang="zh-CN" altLang="en-US" sz="1600" dirty="0">
                  <a:solidFill>
                    <a:srgbClr val="0553A7"/>
                  </a:solidFill>
                  <a:latin typeface="微软雅黑" panose="020B0503020204020204" pitchFamily="34" charset="-122"/>
                  <a:ea typeface="微软雅黑" panose="020B0503020204020204" pitchFamily="34" charset="-122"/>
                </a:rPr>
                <a:t>本科毕业生答辩</a:t>
              </a:r>
            </a:p>
          </p:txBody>
        </p:sp>
        <p:pic>
          <p:nvPicPr>
            <p:cNvPr id="27" name="图片 2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52625" y="400050"/>
              <a:ext cx="1027699" cy="1027699"/>
            </a:xfrm>
            <a:prstGeom prst="rect">
              <a:avLst/>
            </a:prstGeom>
          </p:spPr>
        </p:pic>
      </p:grpSp>
      <p:sp>
        <p:nvSpPr>
          <p:cNvPr id="31" name="AutoShape 3"/>
          <p:cNvSpPr>
            <a:spLocks noChangeAspect="1" noChangeArrowheads="1" noTextEdit="1"/>
          </p:cNvSpPr>
          <p:nvPr/>
        </p:nvSpPr>
        <p:spPr bwMode="auto">
          <a:xfrm>
            <a:off x="2141730" y="7202574"/>
            <a:ext cx="2676525" cy="2099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2" name="Freeform 5"/>
          <p:cNvSpPr>
            <a:spLocks noEditPoints="1"/>
          </p:cNvSpPr>
          <p:nvPr/>
        </p:nvSpPr>
        <p:spPr bwMode="auto">
          <a:xfrm>
            <a:off x="7511926" y="5517232"/>
            <a:ext cx="1618306" cy="1270292"/>
          </a:xfrm>
          <a:custGeom>
            <a:avLst/>
            <a:gdLst>
              <a:gd name="T0" fmla="*/ 534 w 2878"/>
              <a:gd name="T1" fmla="*/ 1131 h 2253"/>
              <a:gd name="T2" fmla="*/ 534 w 2878"/>
              <a:gd name="T3" fmla="*/ 1973 h 2253"/>
              <a:gd name="T4" fmla="*/ 1439 w 2878"/>
              <a:gd name="T5" fmla="*/ 2253 h 2253"/>
              <a:gd name="T6" fmla="*/ 2344 w 2878"/>
              <a:gd name="T7" fmla="*/ 1973 h 2253"/>
              <a:gd name="T8" fmla="*/ 2344 w 2878"/>
              <a:gd name="T9" fmla="*/ 1131 h 2253"/>
              <a:gd name="T10" fmla="*/ 1439 w 2878"/>
              <a:gd name="T11" fmla="*/ 1611 h 2253"/>
              <a:gd name="T12" fmla="*/ 534 w 2878"/>
              <a:gd name="T13" fmla="*/ 1131 h 2253"/>
              <a:gd name="T14" fmla="*/ 2706 w 2878"/>
              <a:gd name="T15" fmla="*/ 1195 h 2253"/>
              <a:gd name="T16" fmla="*/ 2706 w 2878"/>
              <a:gd name="T17" fmla="*/ 805 h 2253"/>
              <a:gd name="T18" fmla="*/ 2878 w 2878"/>
              <a:gd name="T19" fmla="*/ 724 h 2253"/>
              <a:gd name="T20" fmla="*/ 1439 w 2878"/>
              <a:gd name="T21" fmla="*/ 0 h 2253"/>
              <a:gd name="T22" fmla="*/ 0 w 2878"/>
              <a:gd name="T23" fmla="*/ 715 h 2253"/>
              <a:gd name="T24" fmla="*/ 1439 w 2878"/>
              <a:gd name="T25" fmla="*/ 1430 h 2253"/>
              <a:gd name="T26" fmla="*/ 2525 w 2878"/>
              <a:gd name="T27" fmla="*/ 887 h 2253"/>
              <a:gd name="T28" fmla="*/ 2525 w 2878"/>
              <a:gd name="T29" fmla="*/ 1185 h 2253"/>
              <a:gd name="T30" fmla="*/ 2434 w 2878"/>
              <a:gd name="T31" fmla="*/ 1339 h 2253"/>
              <a:gd name="T32" fmla="*/ 2615 w 2878"/>
              <a:gd name="T33" fmla="*/ 1520 h 2253"/>
              <a:gd name="T34" fmla="*/ 2796 w 2878"/>
              <a:gd name="T35" fmla="*/ 1339 h 2253"/>
              <a:gd name="T36" fmla="*/ 2706 w 2878"/>
              <a:gd name="T37" fmla="*/ 1195 h 2253"/>
              <a:gd name="T38" fmla="*/ 2706 w 2878"/>
              <a:gd name="T39" fmla="*/ 1195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8" h="2253">
                <a:moveTo>
                  <a:pt x="534" y="1131"/>
                </a:moveTo>
                <a:cubicBezTo>
                  <a:pt x="534" y="1973"/>
                  <a:pt x="534" y="1973"/>
                  <a:pt x="534" y="1973"/>
                </a:cubicBezTo>
                <a:cubicBezTo>
                  <a:pt x="778" y="2145"/>
                  <a:pt x="1095" y="2253"/>
                  <a:pt x="1439" y="2253"/>
                </a:cubicBezTo>
                <a:cubicBezTo>
                  <a:pt x="1783" y="2253"/>
                  <a:pt x="2100" y="2145"/>
                  <a:pt x="2344" y="1973"/>
                </a:cubicBezTo>
                <a:cubicBezTo>
                  <a:pt x="2344" y="1131"/>
                  <a:pt x="2344" y="1131"/>
                  <a:pt x="2344" y="1131"/>
                </a:cubicBezTo>
                <a:cubicBezTo>
                  <a:pt x="1439" y="1611"/>
                  <a:pt x="1439" y="1611"/>
                  <a:pt x="1439" y="1611"/>
                </a:cubicBezTo>
                <a:cubicBezTo>
                  <a:pt x="534" y="1131"/>
                  <a:pt x="534" y="1131"/>
                  <a:pt x="534" y="1131"/>
                </a:cubicBezTo>
                <a:close/>
                <a:moveTo>
                  <a:pt x="2706" y="1195"/>
                </a:moveTo>
                <a:cubicBezTo>
                  <a:pt x="2706" y="805"/>
                  <a:pt x="2706" y="805"/>
                  <a:pt x="2706" y="805"/>
                </a:cubicBezTo>
                <a:cubicBezTo>
                  <a:pt x="2878" y="724"/>
                  <a:pt x="2878" y="724"/>
                  <a:pt x="2878" y="724"/>
                </a:cubicBezTo>
                <a:cubicBezTo>
                  <a:pt x="1439" y="0"/>
                  <a:pt x="1439" y="0"/>
                  <a:pt x="1439" y="0"/>
                </a:cubicBezTo>
                <a:cubicBezTo>
                  <a:pt x="0" y="715"/>
                  <a:pt x="0" y="715"/>
                  <a:pt x="0" y="715"/>
                </a:cubicBezTo>
                <a:cubicBezTo>
                  <a:pt x="1439" y="1430"/>
                  <a:pt x="1439" y="1430"/>
                  <a:pt x="1439" y="1430"/>
                </a:cubicBezTo>
                <a:cubicBezTo>
                  <a:pt x="2525" y="887"/>
                  <a:pt x="2525" y="887"/>
                  <a:pt x="2525" y="887"/>
                </a:cubicBezTo>
                <a:cubicBezTo>
                  <a:pt x="2525" y="1185"/>
                  <a:pt x="2525" y="1185"/>
                  <a:pt x="2525" y="1185"/>
                </a:cubicBezTo>
                <a:cubicBezTo>
                  <a:pt x="2471" y="1213"/>
                  <a:pt x="2434" y="1276"/>
                  <a:pt x="2434" y="1339"/>
                </a:cubicBezTo>
                <a:cubicBezTo>
                  <a:pt x="2434" y="1439"/>
                  <a:pt x="2516" y="1520"/>
                  <a:pt x="2615" y="1520"/>
                </a:cubicBezTo>
                <a:cubicBezTo>
                  <a:pt x="2715" y="1520"/>
                  <a:pt x="2796" y="1439"/>
                  <a:pt x="2796" y="1339"/>
                </a:cubicBezTo>
                <a:cubicBezTo>
                  <a:pt x="2796" y="1285"/>
                  <a:pt x="2760" y="1222"/>
                  <a:pt x="2706" y="1195"/>
                </a:cubicBezTo>
                <a:cubicBezTo>
                  <a:pt x="2706" y="1195"/>
                  <a:pt x="2706" y="1195"/>
                  <a:pt x="2706" y="1195"/>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34" name="Freeform 5"/>
          <p:cNvSpPr>
            <a:spLocks noEditPoints="1"/>
          </p:cNvSpPr>
          <p:nvPr/>
        </p:nvSpPr>
        <p:spPr bwMode="auto">
          <a:xfrm>
            <a:off x="2257425" y="4218228"/>
            <a:ext cx="266344" cy="209067"/>
          </a:xfrm>
          <a:custGeom>
            <a:avLst/>
            <a:gdLst>
              <a:gd name="T0" fmla="*/ 534 w 2878"/>
              <a:gd name="T1" fmla="*/ 1131 h 2253"/>
              <a:gd name="T2" fmla="*/ 534 w 2878"/>
              <a:gd name="T3" fmla="*/ 1973 h 2253"/>
              <a:gd name="T4" fmla="*/ 1439 w 2878"/>
              <a:gd name="T5" fmla="*/ 2253 h 2253"/>
              <a:gd name="T6" fmla="*/ 2344 w 2878"/>
              <a:gd name="T7" fmla="*/ 1973 h 2253"/>
              <a:gd name="T8" fmla="*/ 2344 w 2878"/>
              <a:gd name="T9" fmla="*/ 1131 h 2253"/>
              <a:gd name="T10" fmla="*/ 1439 w 2878"/>
              <a:gd name="T11" fmla="*/ 1611 h 2253"/>
              <a:gd name="T12" fmla="*/ 534 w 2878"/>
              <a:gd name="T13" fmla="*/ 1131 h 2253"/>
              <a:gd name="T14" fmla="*/ 2706 w 2878"/>
              <a:gd name="T15" fmla="*/ 1195 h 2253"/>
              <a:gd name="T16" fmla="*/ 2706 w 2878"/>
              <a:gd name="T17" fmla="*/ 805 h 2253"/>
              <a:gd name="T18" fmla="*/ 2878 w 2878"/>
              <a:gd name="T19" fmla="*/ 724 h 2253"/>
              <a:gd name="T20" fmla="*/ 1439 w 2878"/>
              <a:gd name="T21" fmla="*/ 0 h 2253"/>
              <a:gd name="T22" fmla="*/ 0 w 2878"/>
              <a:gd name="T23" fmla="*/ 715 h 2253"/>
              <a:gd name="T24" fmla="*/ 1439 w 2878"/>
              <a:gd name="T25" fmla="*/ 1430 h 2253"/>
              <a:gd name="T26" fmla="*/ 2525 w 2878"/>
              <a:gd name="T27" fmla="*/ 887 h 2253"/>
              <a:gd name="T28" fmla="*/ 2525 w 2878"/>
              <a:gd name="T29" fmla="*/ 1185 h 2253"/>
              <a:gd name="T30" fmla="*/ 2434 w 2878"/>
              <a:gd name="T31" fmla="*/ 1339 h 2253"/>
              <a:gd name="T32" fmla="*/ 2615 w 2878"/>
              <a:gd name="T33" fmla="*/ 1520 h 2253"/>
              <a:gd name="T34" fmla="*/ 2796 w 2878"/>
              <a:gd name="T35" fmla="*/ 1339 h 2253"/>
              <a:gd name="T36" fmla="*/ 2706 w 2878"/>
              <a:gd name="T37" fmla="*/ 1195 h 2253"/>
              <a:gd name="T38" fmla="*/ 2706 w 2878"/>
              <a:gd name="T39" fmla="*/ 1195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8" h="2253">
                <a:moveTo>
                  <a:pt x="534" y="1131"/>
                </a:moveTo>
                <a:cubicBezTo>
                  <a:pt x="534" y="1973"/>
                  <a:pt x="534" y="1973"/>
                  <a:pt x="534" y="1973"/>
                </a:cubicBezTo>
                <a:cubicBezTo>
                  <a:pt x="778" y="2145"/>
                  <a:pt x="1095" y="2253"/>
                  <a:pt x="1439" y="2253"/>
                </a:cubicBezTo>
                <a:cubicBezTo>
                  <a:pt x="1783" y="2253"/>
                  <a:pt x="2100" y="2145"/>
                  <a:pt x="2344" y="1973"/>
                </a:cubicBezTo>
                <a:cubicBezTo>
                  <a:pt x="2344" y="1131"/>
                  <a:pt x="2344" y="1131"/>
                  <a:pt x="2344" y="1131"/>
                </a:cubicBezTo>
                <a:cubicBezTo>
                  <a:pt x="1439" y="1611"/>
                  <a:pt x="1439" y="1611"/>
                  <a:pt x="1439" y="1611"/>
                </a:cubicBezTo>
                <a:cubicBezTo>
                  <a:pt x="534" y="1131"/>
                  <a:pt x="534" y="1131"/>
                  <a:pt x="534" y="1131"/>
                </a:cubicBezTo>
                <a:close/>
                <a:moveTo>
                  <a:pt x="2706" y="1195"/>
                </a:moveTo>
                <a:cubicBezTo>
                  <a:pt x="2706" y="805"/>
                  <a:pt x="2706" y="805"/>
                  <a:pt x="2706" y="805"/>
                </a:cubicBezTo>
                <a:cubicBezTo>
                  <a:pt x="2878" y="724"/>
                  <a:pt x="2878" y="724"/>
                  <a:pt x="2878" y="724"/>
                </a:cubicBezTo>
                <a:cubicBezTo>
                  <a:pt x="1439" y="0"/>
                  <a:pt x="1439" y="0"/>
                  <a:pt x="1439" y="0"/>
                </a:cubicBezTo>
                <a:cubicBezTo>
                  <a:pt x="0" y="715"/>
                  <a:pt x="0" y="715"/>
                  <a:pt x="0" y="715"/>
                </a:cubicBezTo>
                <a:cubicBezTo>
                  <a:pt x="1439" y="1430"/>
                  <a:pt x="1439" y="1430"/>
                  <a:pt x="1439" y="1430"/>
                </a:cubicBezTo>
                <a:cubicBezTo>
                  <a:pt x="2525" y="887"/>
                  <a:pt x="2525" y="887"/>
                  <a:pt x="2525" y="887"/>
                </a:cubicBezTo>
                <a:cubicBezTo>
                  <a:pt x="2525" y="1185"/>
                  <a:pt x="2525" y="1185"/>
                  <a:pt x="2525" y="1185"/>
                </a:cubicBezTo>
                <a:cubicBezTo>
                  <a:pt x="2471" y="1213"/>
                  <a:pt x="2434" y="1276"/>
                  <a:pt x="2434" y="1339"/>
                </a:cubicBezTo>
                <a:cubicBezTo>
                  <a:pt x="2434" y="1439"/>
                  <a:pt x="2516" y="1520"/>
                  <a:pt x="2615" y="1520"/>
                </a:cubicBezTo>
                <a:cubicBezTo>
                  <a:pt x="2715" y="1520"/>
                  <a:pt x="2796" y="1439"/>
                  <a:pt x="2796" y="1339"/>
                </a:cubicBezTo>
                <a:cubicBezTo>
                  <a:pt x="2796" y="1285"/>
                  <a:pt x="2760" y="1222"/>
                  <a:pt x="2706" y="1195"/>
                </a:cubicBezTo>
                <a:cubicBezTo>
                  <a:pt x="2706" y="1195"/>
                  <a:pt x="2706" y="1195"/>
                  <a:pt x="2706" y="1195"/>
                </a:cubicBezTo>
                <a:close/>
              </a:path>
            </a:pathLst>
          </a:custGeom>
          <a:solidFill>
            <a:srgbClr val="DD4E4A"/>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35" name="Freeform 5"/>
          <p:cNvSpPr>
            <a:spLocks noEditPoints="1"/>
          </p:cNvSpPr>
          <p:nvPr/>
        </p:nvSpPr>
        <p:spPr bwMode="auto">
          <a:xfrm>
            <a:off x="4696791" y="4218228"/>
            <a:ext cx="266344" cy="209067"/>
          </a:xfrm>
          <a:custGeom>
            <a:avLst/>
            <a:gdLst>
              <a:gd name="T0" fmla="*/ 534 w 2878"/>
              <a:gd name="T1" fmla="*/ 1131 h 2253"/>
              <a:gd name="T2" fmla="*/ 534 w 2878"/>
              <a:gd name="T3" fmla="*/ 1973 h 2253"/>
              <a:gd name="T4" fmla="*/ 1439 w 2878"/>
              <a:gd name="T5" fmla="*/ 2253 h 2253"/>
              <a:gd name="T6" fmla="*/ 2344 w 2878"/>
              <a:gd name="T7" fmla="*/ 1973 h 2253"/>
              <a:gd name="T8" fmla="*/ 2344 w 2878"/>
              <a:gd name="T9" fmla="*/ 1131 h 2253"/>
              <a:gd name="T10" fmla="*/ 1439 w 2878"/>
              <a:gd name="T11" fmla="*/ 1611 h 2253"/>
              <a:gd name="T12" fmla="*/ 534 w 2878"/>
              <a:gd name="T13" fmla="*/ 1131 h 2253"/>
              <a:gd name="T14" fmla="*/ 2706 w 2878"/>
              <a:gd name="T15" fmla="*/ 1195 h 2253"/>
              <a:gd name="T16" fmla="*/ 2706 w 2878"/>
              <a:gd name="T17" fmla="*/ 805 h 2253"/>
              <a:gd name="T18" fmla="*/ 2878 w 2878"/>
              <a:gd name="T19" fmla="*/ 724 h 2253"/>
              <a:gd name="T20" fmla="*/ 1439 w 2878"/>
              <a:gd name="T21" fmla="*/ 0 h 2253"/>
              <a:gd name="T22" fmla="*/ 0 w 2878"/>
              <a:gd name="T23" fmla="*/ 715 h 2253"/>
              <a:gd name="T24" fmla="*/ 1439 w 2878"/>
              <a:gd name="T25" fmla="*/ 1430 h 2253"/>
              <a:gd name="T26" fmla="*/ 2525 w 2878"/>
              <a:gd name="T27" fmla="*/ 887 h 2253"/>
              <a:gd name="T28" fmla="*/ 2525 w 2878"/>
              <a:gd name="T29" fmla="*/ 1185 h 2253"/>
              <a:gd name="T30" fmla="*/ 2434 w 2878"/>
              <a:gd name="T31" fmla="*/ 1339 h 2253"/>
              <a:gd name="T32" fmla="*/ 2615 w 2878"/>
              <a:gd name="T33" fmla="*/ 1520 h 2253"/>
              <a:gd name="T34" fmla="*/ 2796 w 2878"/>
              <a:gd name="T35" fmla="*/ 1339 h 2253"/>
              <a:gd name="T36" fmla="*/ 2706 w 2878"/>
              <a:gd name="T37" fmla="*/ 1195 h 2253"/>
              <a:gd name="T38" fmla="*/ 2706 w 2878"/>
              <a:gd name="T39" fmla="*/ 1195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8" h="2253">
                <a:moveTo>
                  <a:pt x="534" y="1131"/>
                </a:moveTo>
                <a:cubicBezTo>
                  <a:pt x="534" y="1973"/>
                  <a:pt x="534" y="1973"/>
                  <a:pt x="534" y="1973"/>
                </a:cubicBezTo>
                <a:cubicBezTo>
                  <a:pt x="778" y="2145"/>
                  <a:pt x="1095" y="2253"/>
                  <a:pt x="1439" y="2253"/>
                </a:cubicBezTo>
                <a:cubicBezTo>
                  <a:pt x="1783" y="2253"/>
                  <a:pt x="2100" y="2145"/>
                  <a:pt x="2344" y="1973"/>
                </a:cubicBezTo>
                <a:cubicBezTo>
                  <a:pt x="2344" y="1131"/>
                  <a:pt x="2344" y="1131"/>
                  <a:pt x="2344" y="1131"/>
                </a:cubicBezTo>
                <a:cubicBezTo>
                  <a:pt x="1439" y="1611"/>
                  <a:pt x="1439" y="1611"/>
                  <a:pt x="1439" y="1611"/>
                </a:cubicBezTo>
                <a:cubicBezTo>
                  <a:pt x="534" y="1131"/>
                  <a:pt x="534" y="1131"/>
                  <a:pt x="534" y="1131"/>
                </a:cubicBezTo>
                <a:close/>
                <a:moveTo>
                  <a:pt x="2706" y="1195"/>
                </a:moveTo>
                <a:cubicBezTo>
                  <a:pt x="2706" y="805"/>
                  <a:pt x="2706" y="805"/>
                  <a:pt x="2706" y="805"/>
                </a:cubicBezTo>
                <a:cubicBezTo>
                  <a:pt x="2878" y="724"/>
                  <a:pt x="2878" y="724"/>
                  <a:pt x="2878" y="724"/>
                </a:cubicBezTo>
                <a:cubicBezTo>
                  <a:pt x="1439" y="0"/>
                  <a:pt x="1439" y="0"/>
                  <a:pt x="1439" y="0"/>
                </a:cubicBezTo>
                <a:cubicBezTo>
                  <a:pt x="0" y="715"/>
                  <a:pt x="0" y="715"/>
                  <a:pt x="0" y="715"/>
                </a:cubicBezTo>
                <a:cubicBezTo>
                  <a:pt x="1439" y="1430"/>
                  <a:pt x="1439" y="1430"/>
                  <a:pt x="1439" y="1430"/>
                </a:cubicBezTo>
                <a:cubicBezTo>
                  <a:pt x="2525" y="887"/>
                  <a:pt x="2525" y="887"/>
                  <a:pt x="2525" y="887"/>
                </a:cubicBezTo>
                <a:cubicBezTo>
                  <a:pt x="2525" y="1185"/>
                  <a:pt x="2525" y="1185"/>
                  <a:pt x="2525" y="1185"/>
                </a:cubicBezTo>
                <a:cubicBezTo>
                  <a:pt x="2471" y="1213"/>
                  <a:pt x="2434" y="1276"/>
                  <a:pt x="2434" y="1339"/>
                </a:cubicBezTo>
                <a:cubicBezTo>
                  <a:pt x="2434" y="1439"/>
                  <a:pt x="2516" y="1520"/>
                  <a:pt x="2615" y="1520"/>
                </a:cubicBezTo>
                <a:cubicBezTo>
                  <a:pt x="2715" y="1520"/>
                  <a:pt x="2796" y="1439"/>
                  <a:pt x="2796" y="1339"/>
                </a:cubicBezTo>
                <a:cubicBezTo>
                  <a:pt x="2796" y="1285"/>
                  <a:pt x="2760" y="1222"/>
                  <a:pt x="2706" y="1195"/>
                </a:cubicBezTo>
                <a:cubicBezTo>
                  <a:pt x="2706" y="1195"/>
                  <a:pt x="2706" y="1195"/>
                  <a:pt x="2706" y="1195"/>
                </a:cubicBezTo>
                <a:close/>
              </a:path>
            </a:pathLst>
          </a:custGeom>
          <a:solidFill>
            <a:srgbClr val="DD4E4A"/>
          </a:solidFill>
          <a:ln>
            <a:noFill/>
          </a:ln>
        </p:spPr>
        <p:txBody>
          <a:bodyPr vert="horz" wrap="square" lIns="68580" tIns="34290" rIns="68580" bIns="34290" numCol="1" anchor="t" anchorCtr="0" compatLnSpc="1">
            <a:prstTxWarp prst="textNoShape">
              <a:avLst/>
            </a:prstTxWarp>
          </a:bodyPr>
          <a:lstStyle/>
          <a:p>
            <a:endParaRPr lang="zh-CN" altLang="en-US" sz="1350"/>
          </a:p>
        </p:txBody>
      </p:sp>
    </p:spTree>
    <p:extLst>
      <p:ext uri="{BB962C8B-B14F-4D97-AF65-F5344CB8AC3E}">
        <p14:creationId xmlns:p14="http://schemas.microsoft.com/office/powerpoint/2010/main" val="23943163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等腰三角形 31"/>
          <p:cNvSpPr/>
          <p:nvPr/>
        </p:nvSpPr>
        <p:spPr>
          <a:xfrm rot="10800000">
            <a:off x="1403648" y="1018648"/>
            <a:ext cx="290416" cy="178103"/>
          </a:xfrm>
          <a:prstGeom prst="triangl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graphicFrame>
        <p:nvGraphicFramePr>
          <p:cNvPr id="3" name="表格 2"/>
          <p:cNvGraphicFramePr>
            <a:graphicFrameLocks noGrp="1"/>
          </p:cNvGraphicFramePr>
          <p:nvPr>
            <p:extLst>
              <p:ext uri="{D42A27DB-BD31-4B8C-83A1-F6EECF244321}">
                <p14:modId xmlns:p14="http://schemas.microsoft.com/office/powerpoint/2010/main" val="532541805"/>
              </p:ext>
            </p:extLst>
          </p:nvPr>
        </p:nvGraphicFramePr>
        <p:xfrm>
          <a:off x="-10849" y="657534"/>
          <a:ext cx="9154839" cy="396240"/>
        </p:xfrm>
        <a:graphic>
          <a:graphicData uri="http://schemas.openxmlformats.org/drawingml/2006/table">
            <a:tbl>
              <a:tblPr firstRow="1" bandRow="1">
                <a:tableStyleId>{5C22544A-7EE6-4342-B048-85BDC9FD1C3A}</a:tableStyleId>
              </a:tblPr>
              <a:tblGrid>
                <a:gridCol w="3051613">
                  <a:extLst>
                    <a:ext uri="{9D8B030D-6E8A-4147-A177-3AD203B41FA5}">
                      <a16:colId xmlns:a16="http://schemas.microsoft.com/office/drawing/2014/main" val="2745002763"/>
                    </a:ext>
                  </a:extLst>
                </a:gridCol>
                <a:gridCol w="3051613">
                  <a:extLst>
                    <a:ext uri="{9D8B030D-6E8A-4147-A177-3AD203B41FA5}">
                      <a16:colId xmlns:a16="http://schemas.microsoft.com/office/drawing/2014/main" val="2235817695"/>
                    </a:ext>
                  </a:extLst>
                </a:gridCol>
                <a:gridCol w="3051613">
                  <a:extLst>
                    <a:ext uri="{9D8B030D-6E8A-4147-A177-3AD203B41FA5}">
                      <a16:colId xmlns:a16="http://schemas.microsoft.com/office/drawing/2014/main" val="661315824"/>
                    </a:ext>
                  </a:extLst>
                </a:gridCol>
              </a:tblGrid>
              <a:tr h="370840">
                <a:tc>
                  <a:txBody>
                    <a:bodyPr/>
                    <a:lstStyle/>
                    <a:p>
                      <a:pPr algn="ctr"/>
                      <a:r>
                        <a:rPr lang="zh-CN" altLang="en-US" sz="2000" b="1" dirty="0" smtClean="0">
                          <a:solidFill>
                            <a:schemeClr val="tx1"/>
                          </a:solidFill>
                          <a:latin typeface="等线" panose="02010600030101010101" pitchFamily="2" charset="-122"/>
                          <a:ea typeface="+mn-ea"/>
                        </a:rPr>
                        <a:t>基于曲线的异常检测分析</a:t>
                      </a:r>
                      <a:endParaRPr lang="zh-CN" altLang="en-US" sz="20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CN" altLang="en-US" sz="1800" b="0" dirty="0" smtClean="0">
                          <a:solidFill>
                            <a:schemeClr val="tx1"/>
                          </a:solidFill>
                          <a:latin typeface="等线" panose="02010600030101010101" pitchFamily="2" charset="-122"/>
                          <a:ea typeface="+mn-ea"/>
                        </a:rPr>
                        <a:t>基于曲线的时序数据预测</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0" kern="1200" dirty="0" smtClean="0">
                          <a:solidFill>
                            <a:schemeClr val="tx1"/>
                          </a:solidFill>
                          <a:latin typeface="等线" panose="02010600030101010101" pitchFamily="2" charset="-122"/>
                          <a:ea typeface="+mn-ea"/>
                          <a:cs typeface="+mn-cs"/>
                        </a:rPr>
                        <a:t>基于图像的异常区域检测</a:t>
                      </a:r>
                      <a:endParaRPr lang="zh-CN" altLang="en-US" sz="1800" b="0" kern="1200" dirty="0">
                        <a:solidFill>
                          <a:schemeClr val="tx1"/>
                        </a:solidFill>
                        <a:latin typeface="等线" panose="02010600030101010101" pitchFamily="2" charset="-12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286669"/>
                  </a:ext>
                </a:extLst>
              </a:tr>
            </a:tbl>
          </a:graphicData>
        </a:graphic>
      </p:graphicFrame>
      <p:sp>
        <p:nvSpPr>
          <p:cNvPr id="26" name="矩形 25"/>
          <p:cNvSpPr/>
          <p:nvPr/>
        </p:nvSpPr>
        <p:spPr>
          <a:xfrm>
            <a:off x="-10839" y="0"/>
            <a:ext cx="9154839" cy="673834"/>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文本框 26"/>
          <p:cNvSpPr txBox="1"/>
          <p:nvPr/>
        </p:nvSpPr>
        <p:spPr>
          <a:xfrm>
            <a:off x="352661"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课题背景</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2519178"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数据概览</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770448" y="146169"/>
            <a:ext cx="1645859"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研究内容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021718" y="148570"/>
            <a:ext cx="1493017"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总结展望</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105401" y="4929614"/>
            <a:ext cx="2911695" cy="415498"/>
          </a:xfrm>
          <a:prstGeom prst="rect">
            <a:avLst/>
          </a:prstGeom>
          <a:noFill/>
          <a:ln>
            <a:solidFill>
              <a:schemeClr val="tx1"/>
            </a:solidFill>
          </a:ln>
        </p:spPr>
        <p:txBody>
          <a:bodyPr wrap="square" rtlCol="0">
            <a:spAutoFit/>
          </a:bodyPr>
          <a:lstStyle/>
          <a:p>
            <a:pPr algn="ctr"/>
            <a:r>
              <a:rPr lang="zh-CN" altLang="en-US" sz="2100" dirty="0">
                <a:latin typeface="微软雅黑" panose="020B0503020204020204" pitchFamily="34" charset="-122"/>
                <a:ea typeface="微软雅黑" panose="020B0503020204020204" pitchFamily="34" charset="-122"/>
              </a:rPr>
              <a:t>遍历定位数据所有点</a:t>
            </a:r>
          </a:p>
        </p:txBody>
      </p:sp>
      <p:sp>
        <p:nvSpPr>
          <p:cNvPr id="16" name="文本框 15"/>
          <p:cNvSpPr txBox="1"/>
          <p:nvPr/>
        </p:nvSpPr>
        <p:spPr>
          <a:xfrm>
            <a:off x="1086561" y="3292448"/>
            <a:ext cx="2949377" cy="415498"/>
          </a:xfrm>
          <a:prstGeom prst="rect">
            <a:avLst/>
          </a:prstGeom>
          <a:noFill/>
          <a:ln>
            <a:solidFill>
              <a:schemeClr val="tx1"/>
            </a:solidFill>
          </a:ln>
        </p:spPr>
        <p:txBody>
          <a:bodyPr wrap="square" rtlCol="0">
            <a:spAutoFit/>
          </a:bodyPr>
          <a:lstStyle/>
          <a:p>
            <a:pPr algn="ctr"/>
            <a:r>
              <a:rPr lang="zh-CN" altLang="en-US" sz="2100" dirty="0">
                <a:latin typeface="微软雅黑" panose="020B0503020204020204" pitchFamily="34" charset="-122"/>
                <a:ea typeface="微软雅黑" panose="020B0503020204020204" pitchFamily="34" charset="-122"/>
              </a:rPr>
              <a:t>选取每日平均数据研究</a:t>
            </a:r>
          </a:p>
        </p:txBody>
      </p:sp>
      <p:sp>
        <p:nvSpPr>
          <p:cNvPr id="17" name="文本框 16"/>
          <p:cNvSpPr txBox="1"/>
          <p:nvPr/>
        </p:nvSpPr>
        <p:spPr>
          <a:xfrm>
            <a:off x="785907" y="2526528"/>
            <a:ext cx="3550682" cy="415498"/>
          </a:xfrm>
          <a:prstGeom prst="rect">
            <a:avLst/>
          </a:prstGeom>
          <a:noFill/>
          <a:ln>
            <a:solidFill>
              <a:schemeClr val="tx1"/>
            </a:solidFill>
          </a:ln>
        </p:spPr>
        <p:txBody>
          <a:bodyPr wrap="square" rtlCol="0">
            <a:spAutoFit/>
          </a:bodyPr>
          <a:lstStyle/>
          <a:p>
            <a:pPr algn="ctr"/>
            <a:r>
              <a:rPr lang="zh-CN" altLang="en-US" sz="2100" dirty="0">
                <a:latin typeface="微软雅黑" panose="020B0503020204020204" pitchFamily="34" charset="-122"/>
                <a:ea typeface="微软雅黑" panose="020B0503020204020204" pitchFamily="34" charset="-122"/>
              </a:rPr>
              <a:t>日期</a:t>
            </a:r>
            <a:r>
              <a:rPr lang="en-US" altLang="zh-CN" sz="2100" dirty="0">
                <a:latin typeface="微软雅黑" panose="020B0503020204020204" pitchFamily="34" charset="-122"/>
                <a:ea typeface="微软雅黑" panose="020B0503020204020204" pitchFamily="34" charset="-122"/>
              </a:rPr>
              <a:t>-</a:t>
            </a:r>
            <a:r>
              <a:rPr lang="zh-CN" altLang="en-US" sz="2100" dirty="0">
                <a:latin typeface="微软雅黑" panose="020B0503020204020204" pitchFamily="34" charset="-122"/>
                <a:ea typeface="微软雅黑" panose="020B0503020204020204" pitchFamily="34" charset="-122"/>
              </a:rPr>
              <a:t>小时</a:t>
            </a:r>
            <a:r>
              <a:rPr lang="en-US" altLang="zh-CN" sz="2100" dirty="0" smtClean="0">
                <a:latin typeface="微软雅黑" panose="020B0503020204020204" pitchFamily="34" charset="-122"/>
                <a:ea typeface="微软雅黑" panose="020B0503020204020204" pitchFamily="34" charset="-122"/>
              </a:rPr>
              <a:t>-</a:t>
            </a:r>
            <a:r>
              <a:rPr lang="zh-CN" altLang="en-US" sz="2100" dirty="0" smtClean="0">
                <a:latin typeface="微软雅黑" panose="020B0503020204020204" pitchFamily="34" charset="-122"/>
                <a:ea typeface="微软雅黑" panose="020B0503020204020204" pitchFamily="34" charset="-122"/>
              </a:rPr>
              <a:t>定位值（预处理）</a:t>
            </a:r>
            <a:endParaRPr lang="zh-CN" altLang="en-US" sz="2100"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1016805" y="4109422"/>
            <a:ext cx="3088888" cy="415498"/>
          </a:xfrm>
          <a:prstGeom prst="rect">
            <a:avLst/>
          </a:prstGeom>
          <a:noFill/>
          <a:ln>
            <a:solidFill>
              <a:schemeClr val="tx1"/>
            </a:solidFill>
          </a:ln>
        </p:spPr>
        <p:txBody>
          <a:bodyPr wrap="square" rtlCol="0">
            <a:spAutoFit/>
          </a:bodyPr>
          <a:lstStyle/>
          <a:p>
            <a:pPr algn="ctr"/>
            <a:r>
              <a:rPr lang="zh-CN" altLang="en-US" sz="2100" b="1" dirty="0">
                <a:latin typeface="微软雅黑" panose="020B0503020204020204" pitchFamily="34" charset="-122"/>
                <a:ea typeface="微软雅黑" panose="020B0503020204020204" pitchFamily="34" charset="-122"/>
              </a:rPr>
              <a:t>单点分析判断异常</a:t>
            </a:r>
          </a:p>
        </p:txBody>
      </p:sp>
      <p:sp>
        <p:nvSpPr>
          <p:cNvPr id="19" name="文本框 18"/>
          <p:cNvSpPr txBox="1"/>
          <p:nvPr/>
        </p:nvSpPr>
        <p:spPr>
          <a:xfrm>
            <a:off x="1037712" y="5749806"/>
            <a:ext cx="3047072" cy="415498"/>
          </a:xfrm>
          <a:prstGeom prst="rect">
            <a:avLst/>
          </a:prstGeom>
          <a:noFill/>
          <a:ln>
            <a:solidFill>
              <a:schemeClr val="tx1"/>
            </a:solidFill>
          </a:ln>
        </p:spPr>
        <p:txBody>
          <a:bodyPr wrap="square" rtlCol="0">
            <a:spAutoFit/>
          </a:bodyPr>
          <a:lstStyle/>
          <a:p>
            <a:pPr algn="ctr"/>
            <a:r>
              <a:rPr lang="zh-CN" altLang="en-US" sz="2100" dirty="0">
                <a:latin typeface="微软雅黑" panose="020B0503020204020204" pitchFamily="34" charset="-122"/>
                <a:ea typeface="微软雅黑" panose="020B0503020204020204" pitchFamily="34" charset="-122"/>
              </a:rPr>
              <a:t>统计判断异常出现日期</a:t>
            </a:r>
          </a:p>
        </p:txBody>
      </p:sp>
      <p:cxnSp>
        <p:nvCxnSpPr>
          <p:cNvPr id="20" name="直接箭头连接符 19"/>
          <p:cNvCxnSpPr>
            <a:stCxn id="17" idx="2"/>
            <a:endCxn id="16" idx="0"/>
          </p:cNvCxnSpPr>
          <p:nvPr/>
        </p:nvCxnSpPr>
        <p:spPr>
          <a:xfrm>
            <a:off x="2561248" y="2942026"/>
            <a:ext cx="2" cy="350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6" idx="2"/>
            <a:endCxn id="18" idx="0"/>
          </p:cNvCxnSpPr>
          <p:nvPr/>
        </p:nvCxnSpPr>
        <p:spPr>
          <a:xfrm flipH="1">
            <a:off x="2561249" y="3707946"/>
            <a:ext cx="1" cy="4014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8" idx="2"/>
            <a:endCxn id="15" idx="0"/>
          </p:cNvCxnSpPr>
          <p:nvPr/>
        </p:nvCxnSpPr>
        <p:spPr>
          <a:xfrm>
            <a:off x="2561249" y="4524920"/>
            <a:ext cx="0" cy="4046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5" idx="2"/>
            <a:endCxn id="19" idx="0"/>
          </p:cNvCxnSpPr>
          <p:nvPr/>
        </p:nvCxnSpPr>
        <p:spPr>
          <a:xfrm flipH="1">
            <a:off x="2561248" y="5345112"/>
            <a:ext cx="1" cy="4046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5234475" y="4109422"/>
            <a:ext cx="2442117" cy="415498"/>
          </a:xfrm>
          <a:prstGeom prst="rect">
            <a:avLst/>
          </a:prstGeom>
          <a:noFill/>
          <a:ln>
            <a:solidFill>
              <a:schemeClr val="tx1"/>
            </a:solidFill>
          </a:ln>
        </p:spPr>
        <p:txBody>
          <a:bodyPr wrap="square" rtlCol="0">
            <a:spAutoFit/>
          </a:bodyPr>
          <a:lstStyle/>
          <a:p>
            <a:pPr algn="ctr"/>
            <a:r>
              <a:rPr lang="zh-CN" altLang="en-US" sz="2100" b="1" dirty="0">
                <a:latin typeface="微软雅黑" panose="020B0503020204020204" pitchFamily="34" charset="-122"/>
                <a:ea typeface="微软雅黑" panose="020B0503020204020204" pitchFamily="34" charset="-122"/>
              </a:rPr>
              <a:t>曲线异常检测算法</a:t>
            </a:r>
          </a:p>
        </p:txBody>
      </p:sp>
      <p:cxnSp>
        <p:nvCxnSpPr>
          <p:cNvPr id="25" name="直接箭头连接符 24"/>
          <p:cNvCxnSpPr>
            <a:stCxn id="24" idx="1"/>
            <a:endCxn id="18" idx="3"/>
          </p:cNvCxnSpPr>
          <p:nvPr/>
        </p:nvCxnSpPr>
        <p:spPr>
          <a:xfrm flipH="1">
            <a:off x="4105693" y="4317171"/>
            <a:ext cx="11287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710156" y="1316803"/>
            <a:ext cx="5711820" cy="892552"/>
          </a:xfrm>
          <a:prstGeom prst="rect">
            <a:avLst/>
          </a:prstGeom>
        </p:spPr>
        <p:txBody>
          <a:bodyPr wrap="none">
            <a:spAutoFit/>
          </a:bodyPr>
          <a:lstStyle/>
          <a:p>
            <a:pPr algn="ctr"/>
            <a:r>
              <a:rPr lang="zh-CN" altLang="en-US" sz="3200" b="1" dirty="0">
                <a:latin typeface="等线" panose="02010600030101010101" pitchFamily="2" charset="-122"/>
              </a:rPr>
              <a:t>基于曲线的异常检测分析</a:t>
            </a:r>
            <a:endParaRPr lang="zh-CN" altLang="en-US" sz="3200" b="1" dirty="0"/>
          </a:p>
          <a:p>
            <a:pPr algn="ctr"/>
            <a:r>
              <a:rPr lang="en-US" altLang="zh-CN" sz="2000" dirty="0" smtClean="0">
                <a:latin typeface="等线" panose="02010600030101010101" pitchFamily="2" charset="-122"/>
              </a:rPr>
              <a:t>—— </a:t>
            </a:r>
            <a:r>
              <a:rPr lang="zh-CN" altLang="en-US" sz="2000" b="1" dirty="0" smtClean="0">
                <a:latin typeface="等线" panose="02010600030101010101" pitchFamily="2" charset="-122"/>
              </a:rPr>
              <a:t>检测例如台风天的大范围整日异常事件 </a:t>
            </a:r>
            <a:r>
              <a:rPr lang="en-US" altLang="zh-CN" sz="2000" dirty="0" smtClean="0">
                <a:latin typeface="等线" panose="02010600030101010101" pitchFamily="2" charset="-122"/>
              </a:rPr>
              <a:t>——</a:t>
            </a:r>
            <a:endParaRPr lang="zh-CN" altLang="en-US" sz="2000" dirty="0">
              <a:latin typeface="等线" panose="02010600030101010101" pitchFamily="2" charset="-122"/>
            </a:endParaRPr>
          </a:p>
        </p:txBody>
      </p:sp>
      <p:sp>
        <p:nvSpPr>
          <p:cNvPr id="56" name="圆角矩形 55"/>
          <p:cNvSpPr/>
          <p:nvPr/>
        </p:nvSpPr>
        <p:spPr>
          <a:xfrm>
            <a:off x="4339271" y="5121071"/>
            <a:ext cx="1778204" cy="5033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dirty="0">
                <a:solidFill>
                  <a:schemeClr val="tx1"/>
                </a:solidFill>
                <a:latin typeface="微软雅黑" panose="020B0503020204020204" pitchFamily="34" charset="-122"/>
                <a:ea typeface="微软雅黑" panose="020B0503020204020204" pitchFamily="34" charset="-122"/>
              </a:rPr>
              <a:t>小波变换</a:t>
            </a:r>
          </a:p>
        </p:txBody>
      </p:sp>
      <p:sp>
        <p:nvSpPr>
          <p:cNvPr id="57" name="圆角矩形 56"/>
          <p:cNvSpPr/>
          <p:nvPr/>
        </p:nvSpPr>
        <p:spPr>
          <a:xfrm>
            <a:off x="4339271" y="2982878"/>
            <a:ext cx="1778204" cy="5033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dirty="0" smtClean="0">
                <a:solidFill>
                  <a:schemeClr val="tx1"/>
                </a:solidFill>
                <a:latin typeface="微软雅黑" panose="020B0503020204020204" pitchFamily="34" charset="-122"/>
                <a:ea typeface="微软雅黑" panose="020B0503020204020204" pitchFamily="34" charset="-122"/>
              </a:rPr>
              <a:t>差分运算</a:t>
            </a:r>
            <a:endParaRPr lang="zh-CN" altLang="en-US" sz="2100" dirty="0">
              <a:solidFill>
                <a:schemeClr val="tx1"/>
              </a:solidFill>
              <a:latin typeface="微软雅黑" panose="020B0503020204020204" pitchFamily="34" charset="-122"/>
              <a:ea typeface="微软雅黑" panose="020B0503020204020204" pitchFamily="34" charset="-122"/>
            </a:endParaRPr>
          </a:p>
        </p:txBody>
      </p:sp>
      <p:sp>
        <p:nvSpPr>
          <p:cNvPr id="59" name="圆角矩形 58"/>
          <p:cNvSpPr/>
          <p:nvPr/>
        </p:nvSpPr>
        <p:spPr>
          <a:xfrm>
            <a:off x="6699182" y="2996891"/>
            <a:ext cx="1954819" cy="5033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dirty="0">
                <a:solidFill>
                  <a:schemeClr val="tx1"/>
                </a:solidFill>
                <a:latin typeface="微软雅黑" panose="020B0503020204020204" pitchFamily="34" charset="-122"/>
                <a:ea typeface="微软雅黑" panose="020B0503020204020204" pitchFamily="34" charset="-122"/>
              </a:rPr>
              <a:t>极</a:t>
            </a:r>
            <a:r>
              <a:rPr lang="zh-CN" altLang="en-US" sz="2100" dirty="0" smtClean="0">
                <a:solidFill>
                  <a:schemeClr val="tx1"/>
                </a:solidFill>
                <a:latin typeface="微软雅黑" panose="020B0503020204020204" pitchFamily="34" charset="-122"/>
                <a:ea typeface="微软雅黑" panose="020B0503020204020204" pitchFamily="34" charset="-122"/>
              </a:rPr>
              <a:t>大似然估计</a:t>
            </a:r>
            <a:endParaRPr lang="zh-CN" altLang="en-US" sz="2100" dirty="0">
              <a:solidFill>
                <a:schemeClr val="tx1"/>
              </a:solidFill>
              <a:latin typeface="微软雅黑" panose="020B0503020204020204" pitchFamily="34" charset="-122"/>
              <a:ea typeface="微软雅黑" panose="020B0503020204020204" pitchFamily="34" charset="-122"/>
            </a:endParaRPr>
          </a:p>
        </p:txBody>
      </p:sp>
      <p:sp>
        <p:nvSpPr>
          <p:cNvPr id="60" name="圆角矩形 59"/>
          <p:cNvSpPr/>
          <p:nvPr/>
        </p:nvSpPr>
        <p:spPr>
          <a:xfrm>
            <a:off x="6710244" y="5121071"/>
            <a:ext cx="1954819" cy="5033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dirty="0" smtClean="0">
                <a:solidFill>
                  <a:schemeClr val="tx1"/>
                </a:solidFill>
                <a:latin typeface="微软雅黑" panose="020B0503020204020204" pitchFamily="34" charset="-122"/>
                <a:ea typeface="微软雅黑" panose="020B0503020204020204" pitchFamily="34" charset="-122"/>
              </a:rPr>
              <a:t>局部离群因子</a:t>
            </a:r>
            <a:endParaRPr lang="zh-CN" altLang="en-US" sz="2100" dirty="0">
              <a:solidFill>
                <a:schemeClr val="tx1"/>
              </a:solidFill>
              <a:latin typeface="微软雅黑" panose="020B0503020204020204" pitchFamily="34" charset="-122"/>
              <a:ea typeface="微软雅黑" panose="020B0503020204020204" pitchFamily="34" charset="-122"/>
            </a:endParaRPr>
          </a:p>
        </p:txBody>
      </p:sp>
      <p:cxnSp>
        <p:nvCxnSpPr>
          <p:cNvPr id="64" name="直接连接符 63"/>
          <p:cNvCxnSpPr>
            <a:stCxn id="57" idx="2"/>
            <a:endCxn id="24" idx="0"/>
          </p:cNvCxnSpPr>
          <p:nvPr/>
        </p:nvCxnSpPr>
        <p:spPr>
          <a:xfrm>
            <a:off x="5228373" y="3486184"/>
            <a:ext cx="1227161" cy="623238"/>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a:stCxn id="24" idx="0"/>
            <a:endCxn id="59" idx="2"/>
          </p:cNvCxnSpPr>
          <p:nvPr/>
        </p:nvCxnSpPr>
        <p:spPr>
          <a:xfrm flipV="1">
            <a:off x="6455534" y="3500197"/>
            <a:ext cx="1221058" cy="609225"/>
          </a:xfrm>
          <a:prstGeom prst="line">
            <a:avLst/>
          </a:prstGeom>
          <a:ln w="12700"/>
        </p:spPr>
        <p:style>
          <a:lnRef idx="1">
            <a:schemeClr val="dk1"/>
          </a:lnRef>
          <a:fillRef idx="0">
            <a:schemeClr val="dk1"/>
          </a:fillRef>
          <a:effectRef idx="0">
            <a:schemeClr val="dk1"/>
          </a:effectRef>
          <a:fontRef idx="minor">
            <a:schemeClr val="tx1"/>
          </a:fontRef>
        </p:style>
      </p:cxnSp>
      <p:cxnSp>
        <p:nvCxnSpPr>
          <p:cNvPr id="68" name="直接连接符 67"/>
          <p:cNvCxnSpPr>
            <a:stCxn id="56" idx="0"/>
            <a:endCxn id="24" idx="2"/>
          </p:cNvCxnSpPr>
          <p:nvPr/>
        </p:nvCxnSpPr>
        <p:spPr>
          <a:xfrm flipV="1">
            <a:off x="5228373" y="4524920"/>
            <a:ext cx="1227161" cy="596151"/>
          </a:xfrm>
          <a:prstGeom prst="line">
            <a:avLst/>
          </a:prstGeom>
          <a:ln w="12700"/>
        </p:spPr>
        <p:style>
          <a:lnRef idx="1">
            <a:schemeClr val="dk1"/>
          </a:lnRef>
          <a:fillRef idx="0">
            <a:schemeClr val="dk1"/>
          </a:fillRef>
          <a:effectRef idx="0">
            <a:schemeClr val="dk1"/>
          </a:effectRef>
          <a:fontRef idx="minor">
            <a:schemeClr val="tx1"/>
          </a:fontRef>
        </p:style>
      </p:cxnSp>
      <p:cxnSp>
        <p:nvCxnSpPr>
          <p:cNvPr id="71" name="直接连接符 70"/>
          <p:cNvCxnSpPr>
            <a:stCxn id="24" idx="2"/>
            <a:endCxn id="60" idx="0"/>
          </p:cNvCxnSpPr>
          <p:nvPr/>
        </p:nvCxnSpPr>
        <p:spPr>
          <a:xfrm>
            <a:off x="6455534" y="4524920"/>
            <a:ext cx="1232120" cy="596151"/>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514224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等腰三角形 31"/>
          <p:cNvSpPr/>
          <p:nvPr/>
        </p:nvSpPr>
        <p:spPr>
          <a:xfrm rot="10800000">
            <a:off x="1403648" y="1018648"/>
            <a:ext cx="290416" cy="178103"/>
          </a:xfrm>
          <a:prstGeom prst="triangl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graphicFrame>
        <p:nvGraphicFramePr>
          <p:cNvPr id="3" name="表格 2"/>
          <p:cNvGraphicFramePr>
            <a:graphicFrameLocks noGrp="1"/>
          </p:cNvGraphicFramePr>
          <p:nvPr/>
        </p:nvGraphicFramePr>
        <p:xfrm>
          <a:off x="-10849" y="657534"/>
          <a:ext cx="9154839" cy="396240"/>
        </p:xfrm>
        <a:graphic>
          <a:graphicData uri="http://schemas.openxmlformats.org/drawingml/2006/table">
            <a:tbl>
              <a:tblPr firstRow="1" bandRow="1">
                <a:tableStyleId>{5C22544A-7EE6-4342-B048-85BDC9FD1C3A}</a:tableStyleId>
              </a:tblPr>
              <a:tblGrid>
                <a:gridCol w="3051613">
                  <a:extLst>
                    <a:ext uri="{9D8B030D-6E8A-4147-A177-3AD203B41FA5}">
                      <a16:colId xmlns:a16="http://schemas.microsoft.com/office/drawing/2014/main" val="2745002763"/>
                    </a:ext>
                  </a:extLst>
                </a:gridCol>
                <a:gridCol w="3051613">
                  <a:extLst>
                    <a:ext uri="{9D8B030D-6E8A-4147-A177-3AD203B41FA5}">
                      <a16:colId xmlns:a16="http://schemas.microsoft.com/office/drawing/2014/main" val="2235817695"/>
                    </a:ext>
                  </a:extLst>
                </a:gridCol>
                <a:gridCol w="3051613">
                  <a:extLst>
                    <a:ext uri="{9D8B030D-6E8A-4147-A177-3AD203B41FA5}">
                      <a16:colId xmlns:a16="http://schemas.microsoft.com/office/drawing/2014/main" val="661315824"/>
                    </a:ext>
                  </a:extLst>
                </a:gridCol>
              </a:tblGrid>
              <a:tr h="370840">
                <a:tc>
                  <a:txBody>
                    <a:bodyPr/>
                    <a:lstStyle/>
                    <a:p>
                      <a:pPr algn="ctr"/>
                      <a:r>
                        <a:rPr lang="zh-CN" altLang="en-US" sz="2000" b="1" dirty="0" smtClean="0">
                          <a:solidFill>
                            <a:schemeClr val="tx1"/>
                          </a:solidFill>
                          <a:latin typeface="等线" panose="02010600030101010101" pitchFamily="2" charset="-122"/>
                          <a:ea typeface="+mn-ea"/>
                        </a:rPr>
                        <a:t>基于曲线的异常检测分析</a:t>
                      </a:r>
                      <a:endParaRPr lang="zh-CN" altLang="en-US" sz="20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CN" altLang="en-US" sz="1800" b="0" dirty="0" smtClean="0">
                          <a:solidFill>
                            <a:schemeClr val="tx1"/>
                          </a:solidFill>
                          <a:latin typeface="等线" panose="02010600030101010101" pitchFamily="2" charset="-122"/>
                          <a:ea typeface="+mn-ea"/>
                        </a:rPr>
                        <a:t>基于曲线的时序数据预测</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0" kern="1200" dirty="0" smtClean="0">
                          <a:solidFill>
                            <a:schemeClr val="tx1"/>
                          </a:solidFill>
                          <a:latin typeface="等线" panose="02010600030101010101" pitchFamily="2" charset="-122"/>
                          <a:ea typeface="+mn-ea"/>
                          <a:cs typeface="+mn-cs"/>
                        </a:rPr>
                        <a:t>基于图像的异常区域检测</a:t>
                      </a:r>
                      <a:endParaRPr lang="zh-CN" altLang="en-US" sz="1800" b="0" kern="1200" dirty="0">
                        <a:solidFill>
                          <a:schemeClr val="tx1"/>
                        </a:solidFill>
                        <a:latin typeface="等线" panose="02010600030101010101" pitchFamily="2" charset="-12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286669"/>
                  </a:ext>
                </a:extLst>
              </a:tr>
            </a:tbl>
          </a:graphicData>
        </a:graphic>
      </p:graphicFrame>
      <p:sp>
        <p:nvSpPr>
          <p:cNvPr id="26" name="矩形 25"/>
          <p:cNvSpPr/>
          <p:nvPr/>
        </p:nvSpPr>
        <p:spPr>
          <a:xfrm>
            <a:off x="-10839" y="0"/>
            <a:ext cx="9154839" cy="673834"/>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文本框 26"/>
          <p:cNvSpPr txBox="1"/>
          <p:nvPr/>
        </p:nvSpPr>
        <p:spPr>
          <a:xfrm>
            <a:off x="352661"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课题背景</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2519178"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数据概览</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770448" y="146169"/>
            <a:ext cx="1645859"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研究内容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021718" y="148570"/>
            <a:ext cx="1493017"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总结展望</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2216706" y="1316803"/>
            <a:ext cx="4698722" cy="584775"/>
          </a:xfrm>
          <a:prstGeom prst="rect">
            <a:avLst/>
          </a:prstGeom>
        </p:spPr>
        <p:txBody>
          <a:bodyPr wrap="none">
            <a:spAutoFit/>
          </a:bodyPr>
          <a:lstStyle/>
          <a:p>
            <a:pPr algn="ctr"/>
            <a:r>
              <a:rPr lang="zh-CN" altLang="en-US" sz="3200" b="1" dirty="0" smtClean="0">
                <a:latin typeface="等线" panose="02010600030101010101" pitchFamily="2" charset="-122"/>
              </a:rPr>
              <a:t>基于差分的曲线异常检测</a:t>
            </a:r>
            <a:endParaRPr lang="zh-CN" altLang="en-US" sz="3200" b="1" dirty="0">
              <a:latin typeface="等线" panose="02010600030101010101" pitchFamily="2" charset="-122"/>
            </a:endParaRPr>
          </a:p>
        </p:txBody>
      </p:sp>
      <p:sp>
        <p:nvSpPr>
          <p:cNvPr id="31" name="文本框 30"/>
          <p:cNvSpPr txBox="1"/>
          <p:nvPr/>
        </p:nvSpPr>
        <p:spPr>
          <a:xfrm>
            <a:off x="372877" y="2280362"/>
            <a:ext cx="3265445" cy="817245"/>
          </a:xfrm>
          <a:prstGeom prst="roundRect">
            <a:avLst/>
          </a:prstGeom>
          <a:noFill/>
          <a:ln>
            <a:solidFill>
              <a:schemeClr val="tx1"/>
            </a:solidFill>
          </a:ln>
        </p:spPr>
        <p:txBody>
          <a:bodyPr wrap="square" rtlCol="0">
            <a:spAutoFit/>
          </a:bodyPr>
          <a:lstStyle/>
          <a:p>
            <a:pPr algn="ctr"/>
            <a:r>
              <a:rPr lang="zh-CN" altLang="en-US" sz="2100" dirty="0" smtClean="0">
                <a:latin typeface="等线" panose="02010600030101010101" pitchFamily="2" charset="-122"/>
                <a:ea typeface="等线" panose="02010600030101010101" pitchFamily="2" charset="-122"/>
              </a:rPr>
              <a:t>某定位点时序</a:t>
            </a:r>
            <a:endParaRPr lang="en-US" altLang="zh-CN" sz="2100" dirty="0" smtClean="0">
              <a:latin typeface="等线" panose="02010600030101010101" pitchFamily="2" charset="-122"/>
              <a:ea typeface="等线" panose="02010600030101010101" pitchFamily="2" charset="-122"/>
            </a:endParaRPr>
          </a:p>
          <a:p>
            <a:pPr algn="ctr"/>
            <a:r>
              <a:rPr lang="zh-CN" altLang="en-US" sz="2100" dirty="0" smtClean="0">
                <a:latin typeface="等线" panose="02010600030101010101" pitchFamily="2" charset="-122"/>
                <a:ea typeface="等线" panose="02010600030101010101" pitchFamily="2" charset="-122"/>
              </a:rPr>
              <a:t>日平均定位数据序列</a:t>
            </a:r>
            <a:endParaRPr lang="zh-CN" altLang="en-US" sz="2100" dirty="0">
              <a:latin typeface="等线" panose="02010600030101010101" pitchFamily="2" charset="-122"/>
              <a:ea typeface="等线" panose="02010600030101010101" pitchFamily="2" charset="-122"/>
            </a:endParaRPr>
          </a:p>
        </p:txBody>
      </p:sp>
      <p:sp>
        <p:nvSpPr>
          <p:cNvPr id="36" name="文本框 35"/>
          <p:cNvSpPr txBox="1"/>
          <p:nvPr/>
        </p:nvSpPr>
        <p:spPr>
          <a:xfrm>
            <a:off x="277406" y="3699524"/>
            <a:ext cx="3456384" cy="738664"/>
          </a:xfrm>
          <a:prstGeom prst="rect">
            <a:avLst/>
          </a:prstGeom>
          <a:noFill/>
          <a:ln>
            <a:solidFill>
              <a:schemeClr val="tx1"/>
            </a:solidFill>
          </a:ln>
        </p:spPr>
        <p:txBody>
          <a:bodyPr wrap="square" rtlCol="0">
            <a:spAutoFit/>
          </a:bodyPr>
          <a:lstStyle/>
          <a:p>
            <a:pPr algn="ctr"/>
            <a:r>
              <a:rPr lang="zh-CN" altLang="en-US" sz="2100" dirty="0" smtClean="0">
                <a:latin typeface="等线" panose="02010600030101010101" pitchFamily="2" charset="-122"/>
                <a:ea typeface="等线" panose="02010600030101010101" pitchFamily="2" charset="-122"/>
              </a:rPr>
              <a:t>计算各时刻定位数据值与邻近时刻上的定位值间差分</a:t>
            </a:r>
            <a:endParaRPr lang="zh-CN" altLang="en-US" sz="2100" dirty="0">
              <a:latin typeface="等线" panose="02010600030101010101" pitchFamily="2" charset="-122"/>
              <a:ea typeface="等线" panose="02010600030101010101" pitchFamily="2" charset="-122"/>
            </a:endParaRPr>
          </a:p>
        </p:txBody>
      </p:sp>
      <p:sp>
        <p:nvSpPr>
          <p:cNvPr id="37" name="文本框 36"/>
          <p:cNvSpPr txBox="1"/>
          <p:nvPr/>
        </p:nvSpPr>
        <p:spPr>
          <a:xfrm>
            <a:off x="218248" y="5088847"/>
            <a:ext cx="3574699" cy="817245"/>
          </a:xfrm>
          <a:prstGeom prst="roundRect">
            <a:avLst/>
          </a:prstGeom>
          <a:noFill/>
          <a:ln>
            <a:solidFill>
              <a:schemeClr val="tx1"/>
            </a:solidFill>
          </a:ln>
        </p:spPr>
        <p:txBody>
          <a:bodyPr wrap="square" rtlCol="0">
            <a:spAutoFit/>
          </a:bodyPr>
          <a:lstStyle/>
          <a:p>
            <a:pPr algn="ctr"/>
            <a:r>
              <a:rPr lang="zh-CN" altLang="en-US" sz="2100" dirty="0" smtClean="0">
                <a:latin typeface="等线" panose="02010600030101010101" pitchFamily="2" charset="-122"/>
                <a:ea typeface="等线" panose="02010600030101010101" pitchFamily="2" charset="-122"/>
              </a:rPr>
              <a:t>超过阈值则为异常</a:t>
            </a:r>
            <a:endParaRPr lang="en-US" altLang="zh-CN" sz="2100" dirty="0" smtClean="0">
              <a:latin typeface="等线" panose="02010600030101010101" pitchFamily="2" charset="-122"/>
              <a:ea typeface="等线" panose="02010600030101010101" pitchFamily="2" charset="-122"/>
            </a:endParaRPr>
          </a:p>
          <a:p>
            <a:pPr algn="ctr"/>
            <a:r>
              <a:rPr lang="zh-CN" altLang="en-US" sz="2100" dirty="0" smtClean="0">
                <a:latin typeface="等线" panose="02010600030101010101" pitchFamily="2" charset="-122"/>
                <a:ea typeface="等线" panose="02010600030101010101" pitchFamily="2" charset="-122"/>
              </a:rPr>
              <a:t>并取最大差分</a:t>
            </a:r>
            <a:r>
              <a:rPr lang="zh-CN" altLang="en-US" sz="2100" dirty="0">
                <a:latin typeface="等线" panose="02010600030101010101" pitchFamily="2" charset="-122"/>
                <a:ea typeface="等线" panose="02010600030101010101" pitchFamily="2" charset="-122"/>
              </a:rPr>
              <a:t>值</a:t>
            </a:r>
            <a:r>
              <a:rPr lang="zh-CN" altLang="en-US" sz="2100" dirty="0" smtClean="0">
                <a:latin typeface="等线" panose="02010600030101010101" pitchFamily="2" charset="-122"/>
                <a:ea typeface="等线" panose="02010600030101010101" pitchFamily="2" charset="-122"/>
              </a:rPr>
              <a:t>的时间索引</a:t>
            </a:r>
            <a:endParaRPr lang="zh-CN" altLang="en-US" sz="2100" dirty="0">
              <a:latin typeface="等线" panose="02010600030101010101" pitchFamily="2" charset="-122"/>
              <a:ea typeface="等线" panose="02010600030101010101" pitchFamily="2" charset="-122"/>
            </a:endParaRPr>
          </a:p>
        </p:txBody>
      </p:sp>
      <p:cxnSp>
        <p:nvCxnSpPr>
          <p:cNvPr id="38" name="直接箭头连接符 37"/>
          <p:cNvCxnSpPr>
            <a:stCxn id="31" idx="2"/>
            <a:endCxn id="36" idx="0"/>
          </p:cNvCxnSpPr>
          <p:nvPr/>
        </p:nvCxnSpPr>
        <p:spPr>
          <a:xfrm flipH="1">
            <a:off x="2005598" y="3097607"/>
            <a:ext cx="2" cy="6019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6" idx="2"/>
            <a:endCxn id="37" idx="0"/>
          </p:cNvCxnSpPr>
          <p:nvPr/>
        </p:nvCxnSpPr>
        <p:spPr>
          <a:xfrm>
            <a:off x="2005598" y="4438188"/>
            <a:ext cx="0" cy="650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图片 4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092353" y="2169295"/>
            <a:ext cx="5019589" cy="2828248"/>
          </a:xfrm>
          <a:prstGeom prst="rect">
            <a:avLst/>
          </a:prstGeom>
        </p:spPr>
      </p:pic>
      <p:sp>
        <p:nvSpPr>
          <p:cNvPr id="28" name="文本框 27"/>
          <p:cNvSpPr txBox="1"/>
          <p:nvPr/>
        </p:nvSpPr>
        <p:spPr>
          <a:xfrm>
            <a:off x="4266458" y="5265260"/>
            <a:ext cx="4671377" cy="507831"/>
          </a:xfrm>
          <a:prstGeom prst="rect">
            <a:avLst/>
          </a:prstGeom>
          <a:noFill/>
          <a:ln>
            <a:noFill/>
          </a:ln>
        </p:spPr>
        <p:txBody>
          <a:bodyPr wrap="square" rtlCol="0">
            <a:spAutoFit/>
          </a:bodyPr>
          <a:lstStyle/>
          <a:p>
            <a:pPr algn="ctr">
              <a:lnSpc>
                <a:spcPct val="150000"/>
              </a:lnSpc>
              <a:defRPr/>
            </a:pPr>
            <a:r>
              <a:rPr lang="en-US" altLang="zh-CN" dirty="0">
                <a:latin typeface="等线" panose="02010600030101010101" pitchFamily="2" charset="-122"/>
                <a:ea typeface="等线" panose="02010600030101010101" pitchFamily="2" charset="-122"/>
              </a:rPr>
              <a:t>※ </a:t>
            </a:r>
            <a:r>
              <a:rPr lang="zh-CN" altLang="en-US" dirty="0" smtClean="0">
                <a:latin typeface="等线" panose="02010600030101010101" pitchFamily="2" charset="-122"/>
                <a:ea typeface="等线" panose="02010600030101010101" pitchFamily="2" charset="-122"/>
              </a:rPr>
              <a:t>某定位点输入时序日平均定位数据点示例</a:t>
            </a:r>
            <a:endParaRPr lang="zh-CN" altLang="en-US" dirty="0">
              <a:latin typeface="等线" panose="02010600030101010101" pitchFamily="2" charset="-122"/>
              <a:ea typeface="等线" panose="02010600030101010101" pitchFamily="2" charset="-122"/>
            </a:endParaRPr>
          </a:p>
        </p:txBody>
      </p:sp>
      <p:sp>
        <p:nvSpPr>
          <p:cNvPr id="30" name="文本框 29"/>
          <p:cNvSpPr txBox="1"/>
          <p:nvPr/>
        </p:nvSpPr>
        <p:spPr>
          <a:xfrm>
            <a:off x="8318630" y="4735557"/>
            <a:ext cx="826168" cy="323165"/>
          </a:xfrm>
          <a:prstGeom prst="rect">
            <a:avLst/>
          </a:prstGeom>
          <a:noFill/>
        </p:spPr>
        <p:txBody>
          <a:bodyPr wrap="square" rtlCol="0">
            <a:spAutoFit/>
          </a:bodyPr>
          <a:lstStyle/>
          <a:p>
            <a:pPr algn="ctr"/>
            <a:r>
              <a:rPr lang="zh-CN" altLang="en-US" sz="1500" b="1" dirty="0">
                <a:latin typeface="微软雅黑" panose="020B0503020204020204" pitchFamily="34" charset="-122"/>
                <a:ea typeface="微软雅黑" panose="020B0503020204020204" pitchFamily="34" charset="-122"/>
              </a:rPr>
              <a:t>日期</a:t>
            </a:r>
          </a:p>
        </p:txBody>
      </p:sp>
      <p:sp>
        <p:nvSpPr>
          <p:cNvPr id="40" name="文本框 39"/>
          <p:cNvSpPr txBox="1"/>
          <p:nvPr/>
        </p:nvSpPr>
        <p:spPr>
          <a:xfrm>
            <a:off x="4093737" y="2315803"/>
            <a:ext cx="1775115" cy="323165"/>
          </a:xfrm>
          <a:prstGeom prst="rect">
            <a:avLst/>
          </a:prstGeom>
          <a:noFill/>
        </p:spPr>
        <p:txBody>
          <a:bodyPr wrap="square" rtlCol="0">
            <a:spAutoFit/>
          </a:bodyPr>
          <a:lstStyle/>
          <a:p>
            <a:pPr algn="ctr"/>
            <a:r>
              <a:rPr lang="zh-CN" altLang="en-US" sz="1500" b="1" dirty="0" smtClean="0">
                <a:latin typeface="微软雅黑" panose="020B0503020204020204" pitchFamily="34" charset="-122"/>
                <a:ea typeface="微软雅黑" panose="020B0503020204020204" pitchFamily="34" charset="-122"/>
              </a:rPr>
              <a:t>平均定位</a:t>
            </a:r>
            <a:r>
              <a:rPr lang="zh-CN" altLang="en-US" sz="1500" b="1" dirty="0">
                <a:latin typeface="微软雅黑" panose="020B0503020204020204" pitchFamily="34" charset="-122"/>
                <a:ea typeface="微软雅黑" panose="020B0503020204020204" pitchFamily="34" charset="-122"/>
              </a:rPr>
              <a:t>终端数</a:t>
            </a:r>
          </a:p>
        </p:txBody>
      </p:sp>
    </p:spTree>
    <p:extLst>
      <p:ext uri="{BB962C8B-B14F-4D97-AF65-F5344CB8AC3E}">
        <p14:creationId xmlns:p14="http://schemas.microsoft.com/office/powerpoint/2010/main" val="506542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等腰三角形 31"/>
          <p:cNvSpPr/>
          <p:nvPr/>
        </p:nvSpPr>
        <p:spPr>
          <a:xfrm rot="10800000">
            <a:off x="1403648" y="1018648"/>
            <a:ext cx="290416" cy="178103"/>
          </a:xfrm>
          <a:prstGeom prst="triangl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graphicFrame>
        <p:nvGraphicFramePr>
          <p:cNvPr id="3" name="表格 2"/>
          <p:cNvGraphicFramePr>
            <a:graphicFrameLocks noGrp="1"/>
          </p:cNvGraphicFramePr>
          <p:nvPr/>
        </p:nvGraphicFramePr>
        <p:xfrm>
          <a:off x="-10849" y="657534"/>
          <a:ext cx="9154839" cy="396240"/>
        </p:xfrm>
        <a:graphic>
          <a:graphicData uri="http://schemas.openxmlformats.org/drawingml/2006/table">
            <a:tbl>
              <a:tblPr firstRow="1" bandRow="1">
                <a:tableStyleId>{5C22544A-7EE6-4342-B048-85BDC9FD1C3A}</a:tableStyleId>
              </a:tblPr>
              <a:tblGrid>
                <a:gridCol w="3051613">
                  <a:extLst>
                    <a:ext uri="{9D8B030D-6E8A-4147-A177-3AD203B41FA5}">
                      <a16:colId xmlns:a16="http://schemas.microsoft.com/office/drawing/2014/main" val="2745002763"/>
                    </a:ext>
                  </a:extLst>
                </a:gridCol>
                <a:gridCol w="3051613">
                  <a:extLst>
                    <a:ext uri="{9D8B030D-6E8A-4147-A177-3AD203B41FA5}">
                      <a16:colId xmlns:a16="http://schemas.microsoft.com/office/drawing/2014/main" val="2235817695"/>
                    </a:ext>
                  </a:extLst>
                </a:gridCol>
                <a:gridCol w="3051613">
                  <a:extLst>
                    <a:ext uri="{9D8B030D-6E8A-4147-A177-3AD203B41FA5}">
                      <a16:colId xmlns:a16="http://schemas.microsoft.com/office/drawing/2014/main" val="661315824"/>
                    </a:ext>
                  </a:extLst>
                </a:gridCol>
              </a:tblGrid>
              <a:tr h="370840">
                <a:tc>
                  <a:txBody>
                    <a:bodyPr/>
                    <a:lstStyle/>
                    <a:p>
                      <a:pPr algn="ctr"/>
                      <a:r>
                        <a:rPr lang="zh-CN" altLang="en-US" sz="2000" b="1" dirty="0" smtClean="0">
                          <a:solidFill>
                            <a:schemeClr val="tx1"/>
                          </a:solidFill>
                          <a:latin typeface="等线" panose="02010600030101010101" pitchFamily="2" charset="-122"/>
                          <a:ea typeface="+mn-ea"/>
                        </a:rPr>
                        <a:t>基于曲线的异常检测分析</a:t>
                      </a:r>
                      <a:endParaRPr lang="zh-CN" altLang="en-US" sz="20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CN" altLang="en-US" sz="1800" b="0" dirty="0" smtClean="0">
                          <a:solidFill>
                            <a:schemeClr val="tx1"/>
                          </a:solidFill>
                          <a:latin typeface="等线" panose="02010600030101010101" pitchFamily="2" charset="-122"/>
                          <a:ea typeface="+mn-ea"/>
                        </a:rPr>
                        <a:t>基于曲线的时序数据预测</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0" kern="1200" dirty="0" smtClean="0">
                          <a:solidFill>
                            <a:schemeClr val="tx1"/>
                          </a:solidFill>
                          <a:latin typeface="等线" panose="02010600030101010101" pitchFamily="2" charset="-122"/>
                          <a:ea typeface="+mn-ea"/>
                          <a:cs typeface="+mn-cs"/>
                        </a:rPr>
                        <a:t>基于图像的异常区域检测</a:t>
                      </a:r>
                      <a:endParaRPr lang="zh-CN" altLang="en-US" sz="1800" b="0" kern="1200" dirty="0">
                        <a:solidFill>
                          <a:schemeClr val="tx1"/>
                        </a:solidFill>
                        <a:latin typeface="等线" panose="02010600030101010101" pitchFamily="2" charset="-12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286669"/>
                  </a:ext>
                </a:extLst>
              </a:tr>
            </a:tbl>
          </a:graphicData>
        </a:graphic>
      </p:graphicFrame>
      <p:sp>
        <p:nvSpPr>
          <p:cNvPr id="26" name="矩形 25"/>
          <p:cNvSpPr/>
          <p:nvPr/>
        </p:nvSpPr>
        <p:spPr>
          <a:xfrm>
            <a:off x="-10839" y="0"/>
            <a:ext cx="9154839" cy="673834"/>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文本框 26"/>
          <p:cNvSpPr txBox="1"/>
          <p:nvPr/>
        </p:nvSpPr>
        <p:spPr>
          <a:xfrm>
            <a:off x="352661"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课题背景</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2519178"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数据概览</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770448" y="146169"/>
            <a:ext cx="1645859"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研究内容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021718" y="148570"/>
            <a:ext cx="1493017"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总结展望</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1806337" y="1316803"/>
            <a:ext cx="5519460" cy="584775"/>
          </a:xfrm>
          <a:prstGeom prst="rect">
            <a:avLst/>
          </a:prstGeom>
        </p:spPr>
        <p:txBody>
          <a:bodyPr wrap="none">
            <a:spAutoFit/>
          </a:bodyPr>
          <a:lstStyle/>
          <a:p>
            <a:pPr algn="ctr"/>
            <a:r>
              <a:rPr lang="zh-CN" altLang="en-US" sz="3200" b="1" dirty="0" smtClean="0">
                <a:latin typeface="等线" panose="02010600030101010101" pitchFamily="2" charset="-122"/>
              </a:rPr>
              <a:t>基于差分的曲线异常检测结果</a:t>
            </a:r>
            <a:endParaRPr lang="zh-CN" altLang="en-US" sz="3200" b="1" dirty="0">
              <a:latin typeface="等线" panose="02010600030101010101" pitchFamily="2" charset="-122"/>
            </a:endParaRPr>
          </a:p>
        </p:txBody>
      </p:sp>
      <p:grpSp>
        <p:nvGrpSpPr>
          <p:cNvPr id="17" name="组合 16"/>
          <p:cNvGrpSpPr/>
          <p:nvPr/>
        </p:nvGrpSpPr>
        <p:grpSpPr>
          <a:xfrm>
            <a:off x="612283" y="2043206"/>
            <a:ext cx="8096726" cy="4382585"/>
            <a:chOff x="1160795" y="1225097"/>
            <a:chExt cx="9870410" cy="5342643"/>
          </a:xfrm>
        </p:grpSpPr>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795" y="1225097"/>
              <a:ext cx="9870410" cy="5342643"/>
            </a:xfrm>
            <a:prstGeom prst="rect">
              <a:avLst/>
            </a:prstGeom>
          </p:spPr>
        </p:pic>
        <p:sp>
          <p:nvSpPr>
            <p:cNvPr id="19" name="椭圆 18"/>
            <p:cNvSpPr/>
            <p:nvPr/>
          </p:nvSpPr>
          <p:spPr>
            <a:xfrm>
              <a:off x="3254782" y="1645721"/>
              <a:ext cx="444337" cy="4443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zh-CN" altLang="en-US" sz="1350"/>
            </a:p>
          </p:txBody>
        </p:sp>
      </p:grpSp>
      <p:sp>
        <p:nvSpPr>
          <p:cNvPr id="20" name="文本框 19"/>
          <p:cNvSpPr txBox="1"/>
          <p:nvPr/>
        </p:nvSpPr>
        <p:spPr>
          <a:xfrm>
            <a:off x="7877494" y="6120133"/>
            <a:ext cx="826168"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日期</a:t>
            </a:r>
          </a:p>
        </p:txBody>
      </p:sp>
      <p:sp>
        <p:nvSpPr>
          <p:cNvPr id="21" name="文本框 20"/>
          <p:cNvSpPr txBox="1"/>
          <p:nvPr/>
        </p:nvSpPr>
        <p:spPr>
          <a:xfrm>
            <a:off x="249842" y="2218968"/>
            <a:ext cx="826168"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检出量</a:t>
            </a:r>
          </a:p>
        </p:txBody>
      </p:sp>
      <p:sp>
        <p:nvSpPr>
          <p:cNvPr id="2" name="矩形 1"/>
          <p:cNvSpPr/>
          <p:nvPr/>
        </p:nvSpPr>
        <p:spPr>
          <a:xfrm>
            <a:off x="2323538" y="6120133"/>
            <a:ext cx="364491" cy="1692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232375" y="3645024"/>
            <a:ext cx="3503307" cy="9466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在所有定位数据点中</a:t>
            </a:r>
            <a:endParaRPr lang="en-US" altLang="zh-CN" dirty="0" smtClean="0">
              <a:solidFill>
                <a:schemeClr val="tx1"/>
              </a:solidFill>
            </a:endParaRPr>
          </a:p>
          <a:p>
            <a:pPr algn="ctr"/>
            <a:r>
              <a:rPr lang="zh-CN" altLang="en-US" dirty="0" smtClean="0">
                <a:solidFill>
                  <a:schemeClr val="tx1"/>
                </a:solidFill>
              </a:rPr>
              <a:t>被判定为在</a:t>
            </a:r>
            <a:r>
              <a:rPr lang="en-US" altLang="zh-CN" b="1" dirty="0" smtClean="0">
                <a:solidFill>
                  <a:schemeClr val="tx1"/>
                </a:solidFill>
              </a:rPr>
              <a:t>8</a:t>
            </a:r>
            <a:r>
              <a:rPr lang="zh-CN" altLang="en-US" b="1" dirty="0" smtClean="0">
                <a:solidFill>
                  <a:schemeClr val="tx1"/>
                </a:solidFill>
              </a:rPr>
              <a:t>月</a:t>
            </a:r>
            <a:r>
              <a:rPr lang="en-US" altLang="zh-CN" b="1" dirty="0" smtClean="0">
                <a:solidFill>
                  <a:schemeClr val="tx1"/>
                </a:solidFill>
              </a:rPr>
              <a:t>23</a:t>
            </a:r>
            <a:r>
              <a:rPr lang="zh-CN" altLang="en-US" b="1" dirty="0" smtClean="0">
                <a:solidFill>
                  <a:schemeClr val="tx1"/>
                </a:solidFill>
              </a:rPr>
              <a:t>日（台风日）</a:t>
            </a:r>
            <a:endParaRPr lang="en-US" altLang="zh-CN" b="1" dirty="0" smtClean="0">
              <a:solidFill>
                <a:schemeClr val="tx1"/>
              </a:solidFill>
            </a:endParaRPr>
          </a:p>
          <a:p>
            <a:pPr algn="ctr"/>
            <a:r>
              <a:rPr lang="zh-CN" altLang="en-US" dirty="0" smtClean="0">
                <a:solidFill>
                  <a:schemeClr val="tx1"/>
                </a:solidFill>
              </a:rPr>
              <a:t>出现异常的定位数据点最多</a:t>
            </a:r>
            <a:endParaRPr lang="zh-CN" altLang="en-US" dirty="0">
              <a:solidFill>
                <a:schemeClr val="tx1"/>
              </a:solidFill>
            </a:endParaRPr>
          </a:p>
        </p:txBody>
      </p:sp>
      <p:cxnSp>
        <p:nvCxnSpPr>
          <p:cNvPr id="7" name="直接箭头连接符 6"/>
          <p:cNvCxnSpPr>
            <a:stCxn id="5" idx="1"/>
            <a:endCxn id="19" idx="5"/>
          </p:cNvCxnSpPr>
          <p:nvPr/>
        </p:nvCxnSpPr>
        <p:spPr>
          <a:xfrm flipH="1" flipV="1">
            <a:off x="2641100" y="2699358"/>
            <a:ext cx="1591275" cy="14189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 idx="1"/>
          </p:cNvCxnSpPr>
          <p:nvPr/>
        </p:nvCxnSpPr>
        <p:spPr>
          <a:xfrm flipH="1">
            <a:off x="2688030" y="4118351"/>
            <a:ext cx="1544345" cy="20017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1439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等腰三角形 31"/>
          <p:cNvSpPr/>
          <p:nvPr/>
        </p:nvSpPr>
        <p:spPr>
          <a:xfrm rot="10800000">
            <a:off x="1403648" y="1018648"/>
            <a:ext cx="290416" cy="178103"/>
          </a:xfrm>
          <a:prstGeom prst="triangl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graphicFrame>
        <p:nvGraphicFramePr>
          <p:cNvPr id="3" name="表格 2"/>
          <p:cNvGraphicFramePr>
            <a:graphicFrameLocks noGrp="1"/>
          </p:cNvGraphicFramePr>
          <p:nvPr/>
        </p:nvGraphicFramePr>
        <p:xfrm>
          <a:off x="-10849" y="657534"/>
          <a:ext cx="9154839" cy="396240"/>
        </p:xfrm>
        <a:graphic>
          <a:graphicData uri="http://schemas.openxmlformats.org/drawingml/2006/table">
            <a:tbl>
              <a:tblPr firstRow="1" bandRow="1">
                <a:tableStyleId>{5C22544A-7EE6-4342-B048-85BDC9FD1C3A}</a:tableStyleId>
              </a:tblPr>
              <a:tblGrid>
                <a:gridCol w="3051613">
                  <a:extLst>
                    <a:ext uri="{9D8B030D-6E8A-4147-A177-3AD203B41FA5}">
                      <a16:colId xmlns:a16="http://schemas.microsoft.com/office/drawing/2014/main" val="2745002763"/>
                    </a:ext>
                  </a:extLst>
                </a:gridCol>
                <a:gridCol w="3051613">
                  <a:extLst>
                    <a:ext uri="{9D8B030D-6E8A-4147-A177-3AD203B41FA5}">
                      <a16:colId xmlns:a16="http://schemas.microsoft.com/office/drawing/2014/main" val="2235817695"/>
                    </a:ext>
                  </a:extLst>
                </a:gridCol>
                <a:gridCol w="3051613">
                  <a:extLst>
                    <a:ext uri="{9D8B030D-6E8A-4147-A177-3AD203B41FA5}">
                      <a16:colId xmlns:a16="http://schemas.microsoft.com/office/drawing/2014/main" val="661315824"/>
                    </a:ext>
                  </a:extLst>
                </a:gridCol>
              </a:tblGrid>
              <a:tr h="370840">
                <a:tc>
                  <a:txBody>
                    <a:bodyPr/>
                    <a:lstStyle/>
                    <a:p>
                      <a:pPr algn="ctr"/>
                      <a:r>
                        <a:rPr lang="zh-CN" altLang="en-US" sz="2000" b="1" dirty="0" smtClean="0">
                          <a:solidFill>
                            <a:schemeClr val="tx1"/>
                          </a:solidFill>
                          <a:latin typeface="等线" panose="02010600030101010101" pitchFamily="2" charset="-122"/>
                          <a:ea typeface="+mn-ea"/>
                        </a:rPr>
                        <a:t>基于曲线的异常检测分析</a:t>
                      </a:r>
                      <a:endParaRPr lang="zh-CN" altLang="en-US" sz="20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CN" altLang="en-US" sz="1800" b="0" dirty="0" smtClean="0">
                          <a:solidFill>
                            <a:schemeClr val="tx1"/>
                          </a:solidFill>
                          <a:latin typeface="等线" panose="02010600030101010101" pitchFamily="2" charset="-122"/>
                          <a:ea typeface="+mn-ea"/>
                        </a:rPr>
                        <a:t>基于曲线的时序数据预测</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0" kern="1200" dirty="0" smtClean="0">
                          <a:solidFill>
                            <a:schemeClr val="tx1"/>
                          </a:solidFill>
                          <a:latin typeface="等线" panose="02010600030101010101" pitchFamily="2" charset="-122"/>
                          <a:ea typeface="+mn-ea"/>
                          <a:cs typeface="+mn-cs"/>
                        </a:rPr>
                        <a:t>基于图像的异常区域检测</a:t>
                      </a:r>
                      <a:endParaRPr lang="zh-CN" altLang="en-US" sz="1800" b="0" kern="1200" dirty="0">
                        <a:solidFill>
                          <a:schemeClr val="tx1"/>
                        </a:solidFill>
                        <a:latin typeface="等线" panose="02010600030101010101" pitchFamily="2" charset="-12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286669"/>
                  </a:ext>
                </a:extLst>
              </a:tr>
            </a:tbl>
          </a:graphicData>
        </a:graphic>
      </p:graphicFrame>
      <p:sp>
        <p:nvSpPr>
          <p:cNvPr id="26" name="矩形 25"/>
          <p:cNvSpPr/>
          <p:nvPr/>
        </p:nvSpPr>
        <p:spPr>
          <a:xfrm>
            <a:off x="-10839" y="0"/>
            <a:ext cx="9154839" cy="673834"/>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文本框 26"/>
          <p:cNvSpPr txBox="1"/>
          <p:nvPr/>
        </p:nvSpPr>
        <p:spPr>
          <a:xfrm>
            <a:off x="352661"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课题背景</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2519178"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数据概览</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770448" y="146169"/>
            <a:ext cx="1645859"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研究内容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021718" y="148570"/>
            <a:ext cx="1493017"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总结展望</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1190784" y="1316803"/>
            <a:ext cx="6750567" cy="584775"/>
          </a:xfrm>
          <a:prstGeom prst="rect">
            <a:avLst/>
          </a:prstGeom>
        </p:spPr>
        <p:txBody>
          <a:bodyPr wrap="none">
            <a:spAutoFit/>
          </a:bodyPr>
          <a:lstStyle/>
          <a:p>
            <a:pPr algn="ctr"/>
            <a:r>
              <a:rPr lang="zh-CN" altLang="en-US" sz="3200" b="1" dirty="0" smtClean="0">
                <a:latin typeface="等线" panose="02010600030101010101" pitchFamily="2" charset="-122"/>
              </a:rPr>
              <a:t>基于小波变换的曲线异常检测及结果</a:t>
            </a:r>
            <a:endParaRPr lang="zh-CN" altLang="en-US" sz="3200" b="1" dirty="0">
              <a:latin typeface="等线" panose="02010600030101010101" pitchFamily="2" charset="-122"/>
            </a:endParaRPr>
          </a:p>
        </p:txBody>
      </p:sp>
      <p:grpSp>
        <p:nvGrpSpPr>
          <p:cNvPr id="43" name="组合 42"/>
          <p:cNvGrpSpPr/>
          <p:nvPr/>
        </p:nvGrpSpPr>
        <p:grpSpPr>
          <a:xfrm>
            <a:off x="3252356" y="2164607"/>
            <a:ext cx="6012150" cy="3218290"/>
            <a:chOff x="3131840" y="2102663"/>
            <a:chExt cx="6012150" cy="3218290"/>
          </a:xfrm>
        </p:grpSpPr>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2102663"/>
              <a:ext cx="5753666" cy="3136756"/>
            </a:xfrm>
            <a:prstGeom prst="rect">
              <a:avLst/>
            </a:prstGeom>
          </p:spPr>
        </p:pic>
        <p:sp>
          <p:nvSpPr>
            <p:cNvPr id="19" name="椭圆 18"/>
            <p:cNvSpPr/>
            <p:nvPr/>
          </p:nvSpPr>
          <p:spPr>
            <a:xfrm>
              <a:off x="4397398" y="2276535"/>
              <a:ext cx="258165" cy="2581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zh-CN" altLang="en-US" sz="1350"/>
            </a:p>
          </p:txBody>
        </p:sp>
        <p:sp>
          <p:nvSpPr>
            <p:cNvPr id="20" name="文本框 19"/>
            <p:cNvSpPr txBox="1"/>
            <p:nvPr/>
          </p:nvSpPr>
          <p:spPr>
            <a:xfrm>
              <a:off x="8317822" y="5013176"/>
              <a:ext cx="826168"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日期</a:t>
              </a:r>
            </a:p>
          </p:txBody>
        </p:sp>
        <p:sp>
          <p:nvSpPr>
            <p:cNvPr id="21" name="文本框 20"/>
            <p:cNvSpPr txBox="1"/>
            <p:nvPr/>
          </p:nvSpPr>
          <p:spPr>
            <a:xfrm>
              <a:off x="3342107" y="2254379"/>
              <a:ext cx="826168"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检出量</a:t>
              </a:r>
            </a:p>
          </p:txBody>
        </p:sp>
        <p:sp>
          <p:nvSpPr>
            <p:cNvPr id="2" name="矩形 1"/>
            <p:cNvSpPr/>
            <p:nvPr/>
          </p:nvSpPr>
          <p:spPr>
            <a:xfrm>
              <a:off x="4358623" y="4983418"/>
              <a:ext cx="317562" cy="1474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330803" y="2430386"/>
              <a:ext cx="1771932" cy="3505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tx1"/>
                  </a:solidFill>
                </a:rPr>
                <a:t>8</a:t>
              </a:r>
              <a:r>
                <a:rPr lang="zh-CN" altLang="en-US" sz="1600" b="1" dirty="0" smtClean="0">
                  <a:solidFill>
                    <a:schemeClr val="tx1"/>
                  </a:solidFill>
                </a:rPr>
                <a:t>月</a:t>
              </a:r>
              <a:r>
                <a:rPr lang="en-US" altLang="zh-CN" sz="1600" b="1" dirty="0" smtClean="0">
                  <a:solidFill>
                    <a:schemeClr val="tx1"/>
                  </a:solidFill>
                </a:rPr>
                <a:t>23</a:t>
              </a:r>
              <a:r>
                <a:rPr lang="zh-CN" altLang="en-US" sz="1600" b="1" dirty="0" smtClean="0">
                  <a:solidFill>
                    <a:schemeClr val="tx1"/>
                  </a:solidFill>
                </a:rPr>
                <a:t>日（台风日）</a:t>
              </a:r>
              <a:endParaRPr lang="en-US" altLang="zh-CN" sz="1600" b="1" dirty="0" smtClean="0">
                <a:solidFill>
                  <a:schemeClr val="tx1"/>
                </a:solidFill>
              </a:endParaRPr>
            </a:p>
          </p:txBody>
        </p:sp>
        <p:cxnSp>
          <p:nvCxnSpPr>
            <p:cNvPr id="7" name="直接箭头连接符 6"/>
            <p:cNvCxnSpPr>
              <a:stCxn id="5" idx="1"/>
              <a:endCxn id="19" idx="6"/>
            </p:cNvCxnSpPr>
            <p:nvPr/>
          </p:nvCxnSpPr>
          <p:spPr>
            <a:xfrm flipH="1" flipV="1">
              <a:off x="4655563" y="2405618"/>
              <a:ext cx="1675240" cy="20003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 idx="1"/>
            </p:cNvCxnSpPr>
            <p:nvPr/>
          </p:nvCxnSpPr>
          <p:spPr>
            <a:xfrm flipH="1">
              <a:off x="4675619" y="2605657"/>
              <a:ext cx="1655184" cy="237776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文本框 29"/>
          <p:cNvSpPr txBox="1"/>
          <p:nvPr/>
        </p:nvSpPr>
        <p:spPr>
          <a:xfrm>
            <a:off x="574579" y="2298452"/>
            <a:ext cx="2146300" cy="459700"/>
          </a:xfrm>
          <a:prstGeom prst="roundRect">
            <a:avLst/>
          </a:prstGeom>
          <a:noFill/>
          <a:ln>
            <a:solidFill>
              <a:schemeClr val="tx1"/>
            </a:solidFill>
          </a:ln>
        </p:spPr>
        <p:txBody>
          <a:bodyPr wrap="square" rtlCol="0">
            <a:spAutoFit/>
          </a:bodyPr>
          <a:lstStyle/>
          <a:p>
            <a:pPr algn="ctr"/>
            <a:r>
              <a:rPr lang="zh-CN" altLang="en-US" sz="2100" dirty="0" smtClean="0">
                <a:latin typeface="等线" panose="02010600030101010101" pitchFamily="2" charset="-122"/>
                <a:ea typeface="等线" panose="02010600030101010101" pitchFamily="2" charset="-122"/>
              </a:rPr>
              <a:t>定位数据序列</a:t>
            </a:r>
            <a:endParaRPr lang="zh-CN" altLang="en-US" sz="2100" dirty="0">
              <a:latin typeface="等线" panose="02010600030101010101" pitchFamily="2" charset="-122"/>
              <a:ea typeface="等线" panose="02010600030101010101" pitchFamily="2" charset="-122"/>
            </a:endParaRPr>
          </a:p>
        </p:txBody>
      </p:sp>
      <p:sp>
        <p:nvSpPr>
          <p:cNvPr id="31" name="文本框 30"/>
          <p:cNvSpPr txBox="1"/>
          <p:nvPr/>
        </p:nvSpPr>
        <p:spPr>
          <a:xfrm>
            <a:off x="231837" y="3125454"/>
            <a:ext cx="2831783" cy="415498"/>
          </a:xfrm>
          <a:prstGeom prst="rect">
            <a:avLst/>
          </a:prstGeom>
          <a:noFill/>
          <a:ln>
            <a:solidFill>
              <a:schemeClr val="tx1"/>
            </a:solidFill>
          </a:ln>
        </p:spPr>
        <p:txBody>
          <a:bodyPr wrap="square" rtlCol="0">
            <a:spAutoFit/>
          </a:bodyPr>
          <a:lstStyle/>
          <a:p>
            <a:pPr algn="ctr"/>
            <a:r>
              <a:rPr lang="zh-CN" altLang="en-US" sz="2100" dirty="0" smtClean="0">
                <a:latin typeface="等线" panose="02010600030101010101" pitchFamily="2" charset="-122"/>
                <a:ea typeface="等线" panose="02010600030101010101" pitchFamily="2" charset="-122"/>
              </a:rPr>
              <a:t>离散序列小波变换</a:t>
            </a:r>
            <a:endParaRPr lang="zh-CN" altLang="en-US" sz="2100" dirty="0">
              <a:latin typeface="等线" panose="02010600030101010101" pitchFamily="2" charset="-122"/>
              <a:ea typeface="等线" panose="02010600030101010101" pitchFamily="2" charset="-122"/>
            </a:endParaRPr>
          </a:p>
        </p:txBody>
      </p:sp>
      <p:sp>
        <p:nvSpPr>
          <p:cNvPr id="36" name="文本框 35"/>
          <p:cNvSpPr txBox="1"/>
          <p:nvPr/>
        </p:nvSpPr>
        <p:spPr>
          <a:xfrm>
            <a:off x="5063948" y="5522778"/>
            <a:ext cx="2877403" cy="817245"/>
          </a:xfrm>
          <a:prstGeom prst="roundRect">
            <a:avLst/>
          </a:prstGeom>
          <a:noFill/>
          <a:ln>
            <a:solidFill>
              <a:schemeClr val="tx1"/>
            </a:solidFill>
          </a:ln>
        </p:spPr>
        <p:txBody>
          <a:bodyPr wrap="square" rtlCol="0">
            <a:spAutoFit/>
          </a:bodyPr>
          <a:lstStyle/>
          <a:p>
            <a:pPr algn="ctr"/>
            <a:r>
              <a:rPr lang="zh-CN" altLang="en-US" sz="2100" dirty="0" smtClean="0">
                <a:latin typeface="等线" panose="02010600030101010101" pitchFamily="2" charset="-122"/>
                <a:ea typeface="等线" panose="02010600030101010101" pitchFamily="2" charset="-122"/>
              </a:rPr>
              <a:t>取最大值的日期索引</a:t>
            </a:r>
            <a:endParaRPr lang="en-US" altLang="zh-CN" sz="2100" dirty="0" smtClean="0">
              <a:latin typeface="等线" panose="02010600030101010101" pitchFamily="2" charset="-122"/>
              <a:ea typeface="等线" panose="02010600030101010101" pitchFamily="2" charset="-122"/>
            </a:endParaRPr>
          </a:p>
          <a:p>
            <a:pPr algn="ctr"/>
            <a:r>
              <a:rPr lang="zh-CN" altLang="en-US" sz="2100" dirty="0" smtClean="0">
                <a:latin typeface="等线" panose="02010600030101010101" pitchFamily="2" charset="-122"/>
                <a:ea typeface="等线" panose="02010600030101010101" pitchFamily="2" charset="-122"/>
              </a:rPr>
              <a:t>为异常日期检测结果</a:t>
            </a:r>
            <a:endParaRPr lang="zh-CN" altLang="en-US" sz="2100" dirty="0">
              <a:latin typeface="等线" panose="02010600030101010101" pitchFamily="2" charset="-122"/>
              <a:ea typeface="等线" panose="02010600030101010101" pitchFamily="2" charset="-122"/>
            </a:endParaRPr>
          </a:p>
        </p:txBody>
      </p:sp>
      <p:cxnSp>
        <p:nvCxnSpPr>
          <p:cNvPr id="37" name="直接箭头连接符 36"/>
          <p:cNvCxnSpPr>
            <a:stCxn id="30" idx="2"/>
            <a:endCxn id="31" idx="0"/>
          </p:cNvCxnSpPr>
          <p:nvPr/>
        </p:nvCxnSpPr>
        <p:spPr>
          <a:xfrm>
            <a:off x="1647729" y="2758152"/>
            <a:ext cx="0" cy="367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57" idx="3"/>
            <a:endCxn id="36" idx="1"/>
          </p:cNvCxnSpPr>
          <p:nvPr/>
        </p:nvCxnSpPr>
        <p:spPr>
          <a:xfrm>
            <a:off x="3813814" y="5931400"/>
            <a:ext cx="125013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31837" y="3973258"/>
            <a:ext cx="2831783" cy="415498"/>
          </a:xfrm>
          <a:prstGeom prst="rect">
            <a:avLst/>
          </a:prstGeom>
          <a:noFill/>
          <a:ln>
            <a:solidFill>
              <a:schemeClr val="tx1"/>
            </a:solidFill>
          </a:ln>
        </p:spPr>
        <p:txBody>
          <a:bodyPr wrap="square" rtlCol="0">
            <a:spAutoFit/>
          </a:bodyPr>
          <a:lstStyle/>
          <a:p>
            <a:pPr algn="ctr"/>
            <a:r>
              <a:rPr lang="zh-CN" altLang="en-US" sz="2100" dirty="0">
                <a:latin typeface="等线" panose="02010600030101010101" pitchFamily="2" charset="-122"/>
              </a:rPr>
              <a:t>一级分解系数</a:t>
            </a:r>
            <a:r>
              <a:rPr lang="en-US" altLang="zh-CN" sz="2100" dirty="0">
                <a:latin typeface="等线" panose="02010600030101010101" pitchFamily="2" charset="-122"/>
              </a:rPr>
              <a:t>D1</a:t>
            </a:r>
            <a:r>
              <a:rPr lang="zh-CN" altLang="en-US" sz="2100" dirty="0">
                <a:latin typeface="等线" panose="02010600030101010101" pitchFamily="2" charset="-122"/>
              </a:rPr>
              <a:t>与</a:t>
            </a:r>
            <a:r>
              <a:rPr lang="en-US" altLang="zh-CN" sz="2100" dirty="0">
                <a:latin typeface="等线" panose="02010600030101010101" pitchFamily="2" charset="-122"/>
              </a:rPr>
              <a:t>A1</a:t>
            </a:r>
            <a:endParaRPr lang="zh-CN" altLang="en-US" sz="2100" dirty="0">
              <a:latin typeface="等线" panose="02010600030101010101" pitchFamily="2" charset="-122"/>
            </a:endParaRPr>
          </a:p>
        </p:txBody>
      </p:sp>
      <p:cxnSp>
        <p:nvCxnSpPr>
          <p:cNvPr id="44" name="直接箭头连接符 43"/>
          <p:cNvCxnSpPr>
            <a:stCxn id="31" idx="2"/>
            <a:endCxn id="41" idx="0"/>
          </p:cNvCxnSpPr>
          <p:nvPr/>
        </p:nvCxnSpPr>
        <p:spPr>
          <a:xfrm>
            <a:off x="1647729" y="3540952"/>
            <a:ext cx="0" cy="432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231837" y="4836278"/>
            <a:ext cx="2831783" cy="415498"/>
          </a:xfrm>
          <a:prstGeom prst="rect">
            <a:avLst/>
          </a:prstGeom>
          <a:noFill/>
          <a:ln>
            <a:solidFill>
              <a:schemeClr val="tx1"/>
            </a:solidFill>
          </a:ln>
        </p:spPr>
        <p:txBody>
          <a:bodyPr wrap="square" rtlCol="0">
            <a:spAutoFit/>
          </a:bodyPr>
          <a:lstStyle/>
          <a:p>
            <a:pPr algn="ctr"/>
            <a:r>
              <a:rPr lang="en-US" altLang="zh-CN" sz="2100" dirty="0" smtClean="0">
                <a:latin typeface="等线" panose="02010600030101010101" pitchFamily="2" charset="-122"/>
              </a:rPr>
              <a:t>D1</a:t>
            </a:r>
            <a:r>
              <a:rPr lang="zh-CN" altLang="en-US" sz="2100" dirty="0" smtClean="0">
                <a:latin typeface="等线" panose="02010600030101010101" pitchFamily="2" charset="-122"/>
              </a:rPr>
              <a:t>置</a:t>
            </a:r>
            <a:r>
              <a:rPr lang="en-US" altLang="zh-CN" sz="2100" dirty="0" smtClean="0">
                <a:latin typeface="等线" panose="02010600030101010101" pitchFamily="2" charset="-122"/>
              </a:rPr>
              <a:t>0</a:t>
            </a:r>
            <a:r>
              <a:rPr lang="zh-CN" altLang="en-US" sz="2100" dirty="0" smtClean="0">
                <a:latin typeface="等线" panose="02010600030101010101" pitchFamily="2" charset="-122"/>
              </a:rPr>
              <a:t>与</a:t>
            </a:r>
            <a:r>
              <a:rPr lang="en-US" altLang="zh-CN" sz="2100" dirty="0" smtClean="0">
                <a:latin typeface="等线" panose="02010600030101010101" pitchFamily="2" charset="-122"/>
              </a:rPr>
              <a:t>A1</a:t>
            </a:r>
            <a:r>
              <a:rPr lang="zh-CN" altLang="en-US" sz="2100" dirty="0" smtClean="0">
                <a:latin typeface="等线" panose="02010600030101010101" pitchFamily="2" charset="-122"/>
              </a:rPr>
              <a:t>重建序列</a:t>
            </a:r>
            <a:endParaRPr lang="zh-CN" altLang="en-US" sz="2100" dirty="0">
              <a:latin typeface="等线" panose="02010600030101010101" pitchFamily="2" charset="-122"/>
            </a:endParaRPr>
          </a:p>
        </p:txBody>
      </p:sp>
      <p:cxnSp>
        <p:nvCxnSpPr>
          <p:cNvPr id="48" name="直接箭头连接符 47"/>
          <p:cNvCxnSpPr>
            <a:stCxn id="41" idx="2"/>
            <a:endCxn id="47" idx="0"/>
          </p:cNvCxnSpPr>
          <p:nvPr/>
        </p:nvCxnSpPr>
        <p:spPr>
          <a:xfrm>
            <a:off x="1647729" y="4388756"/>
            <a:ext cx="0" cy="4475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231837" y="5723651"/>
            <a:ext cx="3581977" cy="415498"/>
          </a:xfrm>
          <a:prstGeom prst="rect">
            <a:avLst/>
          </a:prstGeom>
          <a:noFill/>
          <a:ln>
            <a:solidFill>
              <a:schemeClr val="tx1"/>
            </a:solidFill>
          </a:ln>
        </p:spPr>
        <p:txBody>
          <a:bodyPr wrap="square" rtlCol="0">
            <a:spAutoFit/>
          </a:bodyPr>
          <a:lstStyle/>
          <a:p>
            <a:pPr algn="ctr"/>
            <a:r>
              <a:rPr lang="zh-CN" altLang="en-US" sz="2100" dirty="0" smtClean="0">
                <a:latin typeface="等线" panose="02010600030101010101" pitchFamily="2" charset="-122"/>
              </a:rPr>
              <a:t>原始序列与重建序列相减</a:t>
            </a:r>
            <a:endParaRPr lang="zh-CN" altLang="en-US" sz="2100" dirty="0">
              <a:latin typeface="等线" panose="02010600030101010101" pitchFamily="2" charset="-122"/>
            </a:endParaRPr>
          </a:p>
        </p:txBody>
      </p:sp>
      <p:cxnSp>
        <p:nvCxnSpPr>
          <p:cNvPr id="58" name="直接箭头连接符 57"/>
          <p:cNvCxnSpPr>
            <a:stCxn id="47" idx="2"/>
          </p:cNvCxnSpPr>
          <p:nvPr/>
        </p:nvCxnSpPr>
        <p:spPr>
          <a:xfrm flipH="1">
            <a:off x="1647728" y="5251776"/>
            <a:ext cx="1" cy="471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4232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897" y="1885948"/>
            <a:ext cx="7448742" cy="4012279"/>
          </a:xfrm>
          <a:prstGeom prst="rect">
            <a:avLst/>
          </a:prstGeom>
        </p:spPr>
      </p:pic>
      <p:sp>
        <p:nvSpPr>
          <p:cNvPr id="32" name="等腰三角形 31"/>
          <p:cNvSpPr/>
          <p:nvPr/>
        </p:nvSpPr>
        <p:spPr>
          <a:xfrm rot="10800000">
            <a:off x="1403648" y="1018648"/>
            <a:ext cx="290416" cy="178103"/>
          </a:xfrm>
          <a:prstGeom prst="triangl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graphicFrame>
        <p:nvGraphicFramePr>
          <p:cNvPr id="3" name="表格 2"/>
          <p:cNvGraphicFramePr>
            <a:graphicFrameLocks noGrp="1"/>
          </p:cNvGraphicFramePr>
          <p:nvPr/>
        </p:nvGraphicFramePr>
        <p:xfrm>
          <a:off x="-10849" y="657534"/>
          <a:ext cx="9154839" cy="396240"/>
        </p:xfrm>
        <a:graphic>
          <a:graphicData uri="http://schemas.openxmlformats.org/drawingml/2006/table">
            <a:tbl>
              <a:tblPr firstRow="1" bandRow="1">
                <a:tableStyleId>{5C22544A-7EE6-4342-B048-85BDC9FD1C3A}</a:tableStyleId>
              </a:tblPr>
              <a:tblGrid>
                <a:gridCol w="3051613">
                  <a:extLst>
                    <a:ext uri="{9D8B030D-6E8A-4147-A177-3AD203B41FA5}">
                      <a16:colId xmlns:a16="http://schemas.microsoft.com/office/drawing/2014/main" val="2745002763"/>
                    </a:ext>
                  </a:extLst>
                </a:gridCol>
                <a:gridCol w="3051613">
                  <a:extLst>
                    <a:ext uri="{9D8B030D-6E8A-4147-A177-3AD203B41FA5}">
                      <a16:colId xmlns:a16="http://schemas.microsoft.com/office/drawing/2014/main" val="2235817695"/>
                    </a:ext>
                  </a:extLst>
                </a:gridCol>
                <a:gridCol w="3051613">
                  <a:extLst>
                    <a:ext uri="{9D8B030D-6E8A-4147-A177-3AD203B41FA5}">
                      <a16:colId xmlns:a16="http://schemas.microsoft.com/office/drawing/2014/main" val="661315824"/>
                    </a:ext>
                  </a:extLst>
                </a:gridCol>
              </a:tblGrid>
              <a:tr h="370840">
                <a:tc>
                  <a:txBody>
                    <a:bodyPr/>
                    <a:lstStyle/>
                    <a:p>
                      <a:pPr algn="ctr"/>
                      <a:r>
                        <a:rPr lang="zh-CN" altLang="en-US" sz="2000" b="1" dirty="0" smtClean="0">
                          <a:solidFill>
                            <a:schemeClr val="tx1"/>
                          </a:solidFill>
                          <a:latin typeface="等线" panose="02010600030101010101" pitchFamily="2" charset="-122"/>
                          <a:ea typeface="+mn-ea"/>
                        </a:rPr>
                        <a:t>基于曲线的异常检测分析</a:t>
                      </a:r>
                      <a:endParaRPr lang="zh-CN" altLang="en-US" sz="20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CN" altLang="en-US" sz="1800" b="0" dirty="0" smtClean="0">
                          <a:solidFill>
                            <a:schemeClr val="tx1"/>
                          </a:solidFill>
                          <a:latin typeface="等线" panose="02010600030101010101" pitchFamily="2" charset="-122"/>
                          <a:ea typeface="+mn-ea"/>
                        </a:rPr>
                        <a:t>基于曲线的时序数据预测</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0" kern="1200" dirty="0" smtClean="0">
                          <a:solidFill>
                            <a:schemeClr val="tx1"/>
                          </a:solidFill>
                          <a:latin typeface="等线" panose="02010600030101010101" pitchFamily="2" charset="-122"/>
                          <a:ea typeface="+mn-ea"/>
                          <a:cs typeface="+mn-cs"/>
                        </a:rPr>
                        <a:t>基于图像的异常区域检测</a:t>
                      </a:r>
                      <a:endParaRPr lang="zh-CN" altLang="en-US" sz="1800" b="0" kern="1200" dirty="0">
                        <a:solidFill>
                          <a:schemeClr val="tx1"/>
                        </a:solidFill>
                        <a:latin typeface="等线" panose="02010600030101010101" pitchFamily="2" charset="-12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286669"/>
                  </a:ext>
                </a:extLst>
              </a:tr>
            </a:tbl>
          </a:graphicData>
        </a:graphic>
      </p:graphicFrame>
      <p:sp>
        <p:nvSpPr>
          <p:cNvPr id="26" name="矩形 25"/>
          <p:cNvSpPr/>
          <p:nvPr/>
        </p:nvSpPr>
        <p:spPr>
          <a:xfrm>
            <a:off x="-10839" y="0"/>
            <a:ext cx="9154839" cy="673834"/>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文本框 26"/>
          <p:cNvSpPr txBox="1"/>
          <p:nvPr/>
        </p:nvSpPr>
        <p:spPr>
          <a:xfrm>
            <a:off x="352661"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课题背景</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2519178"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数据概览</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770448" y="146169"/>
            <a:ext cx="1645859"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研究内容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021718" y="148570"/>
            <a:ext cx="1493017"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总结展望</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1395970" y="1316803"/>
            <a:ext cx="6340197" cy="584775"/>
          </a:xfrm>
          <a:prstGeom prst="rect">
            <a:avLst/>
          </a:prstGeom>
        </p:spPr>
        <p:txBody>
          <a:bodyPr wrap="none">
            <a:spAutoFit/>
          </a:bodyPr>
          <a:lstStyle/>
          <a:p>
            <a:pPr algn="ctr"/>
            <a:r>
              <a:rPr lang="zh-CN" altLang="en-US" sz="3200" b="1" dirty="0" smtClean="0">
                <a:latin typeface="等线" panose="02010600030101010101" pitchFamily="2" charset="-122"/>
              </a:rPr>
              <a:t>小波变换的结果改进处理及检出图</a:t>
            </a:r>
            <a:endParaRPr lang="zh-CN" altLang="en-US" sz="3200" b="1" dirty="0">
              <a:latin typeface="等线" panose="02010600030101010101" pitchFamily="2" charset="-122"/>
            </a:endParaRPr>
          </a:p>
        </p:txBody>
      </p:sp>
      <p:grpSp>
        <p:nvGrpSpPr>
          <p:cNvPr id="43" name="组合 42"/>
          <p:cNvGrpSpPr/>
          <p:nvPr/>
        </p:nvGrpSpPr>
        <p:grpSpPr>
          <a:xfrm>
            <a:off x="1345575" y="2007413"/>
            <a:ext cx="7169162" cy="4030256"/>
            <a:chOff x="3144191" y="1998890"/>
            <a:chExt cx="6354291" cy="3572164"/>
          </a:xfrm>
        </p:grpSpPr>
        <p:sp>
          <p:nvSpPr>
            <p:cNvPr id="19" name="椭圆 18"/>
            <p:cNvSpPr/>
            <p:nvPr/>
          </p:nvSpPr>
          <p:spPr>
            <a:xfrm>
              <a:off x="4343706" y="1998890"/>
              <a:ext cx="191470" cy="1893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zh-CN" altLang="en-US" sz="1350"/>
            </a:p>
          </p:txBody>
        </p:sp>
        <p:sp>
          <p:nvSpPr>
            <p:cNvPr id="20" name="文本框 19"/>
            <p:cNvSpPr txBox="1"/>
            <p:nvPr/>
          </p:nvSpPr>
          <p:spPr>
            <a:xfrm>
              <a:off x="8672314" y="5263277"/>
              <a:ext cx="826168"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日期</a:t>
              </a:r>
            </a:p>
          </p:txBody>
        </p:sp>
        <p:sp>
          <p:nvSpPr>
            <p:cNvPr id="21" name="文本框 20"/>
            <p:cNvSpPr txBox="1"/>
            <p:nvPr/>
          </p:nvSpPr>
          <p:spPr>
            <a:xfrm>
              <a:off x="3144191" y="2034321"/>
              <a:ext cx="826168"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检出量</a:t>
              </a:r>
            </a:p>
          </p:txBody>
        </p:sp>
        <p:sp>
          <p:nvSpPr>
            <p:cNvPr id="2" name="矩形 1"/>
            <p:cNvSpPr/>
            <p:nvPr/>
          </p:nvSpPr>
          <p:spPr>
            <a:xfrm>
              <a:off x="4280660" y="5173596"/>
              <a:ext cx="317562" cy="1474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330803" y="2430386"/>
              <a:ext cx="1771932" cy="3505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tx1"/>
                  </a:solidFill>
                </a:rPr>
                <a:t>8</a:t>
              </a:r>
              <a:r>
                <a:rPr lang="zh-CN" altLang="en-US" sz="1600" b="1" dirty="0" smtClean="0">
                  <a:solidFill>
                    <a:schemeClr val="tx1"/>
                  </a:solidFill>
                </a:rPr>
                <a:t>月</a:t>
              </a:r>
              <a:r>
                <a:rPr lang="en-US" altLang="zh-CN" sz="1600" b="1" dirty="0" smtClean="0">
                  <a:solidFill>
                    <a:schemeClr val="tx1"/>
                  </a:solidFill>
                </a:rPr>
                <a:t>23</a:t>
              </a:r>
              <a:r>
                <a:rPr lang="zh-CN" altLang="en-US" sz="1600" b="1" dirty="0" smtClean="0">
                  <a:solidFill>
                    <a:schemeClr val="tx1"/>
                  </a:solidFill>
                </a:rPr>
                <a:t>日（台风日）</a:t>
              </a:r>
              <a:endParaRPr lang="en-US" altLang="zh-CN" sz="1600" b="1" dirty="0" smtClean="0">
                <a:solidFill>
                  <a:schemeClr val="tx1"/>
                </a:solidFill>
              </a:endParaRPr>
            </a:p>
          </p:txBody>
        </p:sp>
        <p:cxnSp>
          <p:nvCxnSpPr>
            <p:cNvPr id="7" name="直接箭头连接符 6"/>
            <p:cNvCxnSpPr>
              <a:stCxn id="5" idx="1"/>
              <a:endCxn id="19" idx="6"/>
            </p:cNvCxnSpPr>
            <p:nvPr/>
          </p:nvCxnSpPr>
          <p:spPr>
            <a:xfrm flipH="1" flipV="1">
              <a:off x="4535176" y="2093550"/>
              <a:ext cx="1795627" cy="51210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 idx="1"/>
            </p:cNvCxnSpPr>
            <p:nvPr/>
          </p:nvCxnSpPr>
          <p:spPr>
            <a:xfrm flipH="1">
              <a:off x="4439441" y="2605658"/>
              <a:ext cx="1891362" cy="25627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58020" y="6090913"/>
            <a:ext cx="7824856" cy="459700"/>
          </a:xfrm>
          <a:prstGeom prst="roundRect">
            <a:avLst/>
          </a:prstGeom>
          <a:noFill/>
          <a:ln>
            <a:solidFill>
              <a:schemeClr val="tx1"/>
            </a:solidFill>
          </a:ln>
        </p:spPr>
        <p:txBody>
          <a:bodyPr wrap="square" rtlCol="0">
            <a:spAutoFit/>
          </a:bodyPr>
          <a:lstStyle/>
          <a:p>
            <a:pPr algn="ctr"/>
            <a:r>
              <a:rPr lang="zh-CN" altLang="en-US" sz="2100" dirty="0" smtClean="0">
                <a:latin typeface="等线" panose="02010600030101010101" pitchFamily="2" charset="-122"/>
                <a:ea typeface="等线" panose="02010600030101010101" pitchFamily="2" charset="-122"/>
              </a:rPr>
              <a:t>取相减结果的最大</a:t>
            </a:r>
            <a:r>
              <a:rPr lang="zh-CN" altLang="en-US" sz="2100" b="1" dirty="0" smtClean="0">
                <a:latin typeface="等线" panose="02010600030101010101" pitchFamily="2" charset="-122"/>
                <a:ea typeface="等线" panose="02010600030101010101" pitchFamily="2" charset="-122"/>
              </a:rPr>
              <a:t>邻近差分值</a:t>
            </a:r>
            <a:r>
              <a:rPr lang="zh-CN" altLang="en-US" sz="2100" dirty="0" smtClean="0">
                <a:latin typeface="等线" panose="02010600030101010101" pitchFamily="2" charset="-122"/>
                <a:ea typeface="等线" panose="02010600030101010101" pitchFamily="2" charset="-122"/>
              </a:rPr>
              <a:t>的日期索引</a:t>
            </a:r>
            <a:r>
              <a:rPr lang="zh-CN" altLang="en-US" sz="2100" dirty="0" smtClean="0">
                <a:latin typeface="等线" panose="02010600030101010101" pitchFamily="2" charset="-122"/>
              </a:rPr>
              <a:t>为</a:t>
            </a:r>
            <a:r>
              <a:rPr lang="zh-CN" altLang="en-US" sz="2100" dirty="0">
                <a:latin typeface="等线" panose="02010600030101010101" pitchFamily="2" charset="-122"/>
              </a:rPr>
              <a:t>异常日期检测</a:t>
            </a:r>
            <a:r>
              <a:rPr lang="zh-CN" altLang="en-US" sz="2100" dirty="0" smtClean="0">
                <a:latin typeface="等线" panose="02010600030101010101" pitchFamily="2" charset="-122"/>
              </a:rPr>
              <a:t>结果</a:t>
            </a:r>
            <a:endParaRPr lang="zh-CN" altLang="en-US" sz="2100" dirty="0">
              <a:latin typeface="等线" panose="02010600030101010101" pitchFamily="2" charset="-122"/>
            </a:endParaRPr>
          </a:p>
        </p:txBody>
      </p:sp>
    </p:spTree>
    <p:extLst>
      <p:ext uri="{BB962C8B-B14F-4D97-AF65-F5344CB8AC3E}">
        <p14:creationId xmlns:p14="http://schemas.microsoft.com/office/powerpoint/2010/main" val="661347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2107" y="2226636"/>
            <a:ext cx="5575311" cy="3017064"/>
          </a:xfrm>
          <a:prstGeom prst="rect">
            <a:avLst/>
          </a:prstGeom>
        </p:spPr>
      </p:pic>
      <p:sp>
        <p:nvSpPr>
          <p:cNvPr id="32" name="等腰三角形 31"/>
          <p:cNvSpPr/>
          <p:nvPr/>
        </p:nvSpPr>
        <p:spPr>
          <a:xfrm rot="10800000">
            <a:off x="1403648" y="1018648"/>
            <a:ext cx="290416" cy="178103"/>
          </a:xfrm>
          <a:prstGeom prst="triangl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graphicFrame>
        <p:nvGraphicFramePr>
          <p:cNvPr id="3" name="表格 2"/>
          <p:cNvGraphicFramePr>
            <a:graphicFrameLocks noGrp="1"/>
          </p:cNvGraphicFramePr>
          <p:nvPr/>
        </p:nvGraphicFramePr>
        <p:xfrm>
          <a:off x="-10849" y="657534"/>
          <a:ext cx="9154839" cy="396240"/>
        </p:xfrm>
        <a:graphic>
          <a:graphicData uri="http://schemas.openxmlformats.org/drawingml/2006/table">
            <a:tbl>
              <a:tblPr firstRow="1" bandRow="1">
                <a:tableStyleId>{5C22544A-7EE6-4342-B048-85BDC9FD1C3A}</a:tableStyleId>
              </a:tblPr>
              <a:tblGrid>
                <a:gridCol w="3051613">
                  <a:extLst>
                    <a:ext uri="{9D8B030D-6E8A-4147-A177-3AD203B41FA5}">
                      <a16:colId xmlns:a16="http://schemas.microsoft.com/office/drawing/2014/main" val="2745002763"/>
                    </a:ext>
                  </a:extLst>
                </a:gridCol>
                <a:gridCol w="3051613">
                  <a:extLst>
                    <a:ext uri="{9D8B030D-6E8A-4147-A177-3AD203B41FA5}">
                      <a16:colId xmlns:a16="http://schemas.microsoft.com/office/drawing/2014/main" val="2235817695"/>
                    </a:ext>
                  </a:extLst>
                </a:gridCol>
                <a:gridCol w="3051613">
                  <a:extLst>
                    <a:ext uri="{9D8B030D-6E8A-4147-A177-3AD203B41FA5}">
                      <a16:colId xmlns:a16="http://schemas.microsoft.com/office/drawing/2014/main" val="661315824"/>
                    </a:ext>
                  </a:extLst>
                </a:gridCol>
              </a:tblGrid>
              <a:tr h="370840">
                <a:tc>
                  <a:txBody>
                    <a:bodyPr/>
                    <a:lstStyle/>
                    <a:p>
                      <a:pPr algn="ctr"/>
                      <a:r>
                        <a:rPr lang="zh-CN" altLang="en-US" sz="2000" b="1" dirty="0" smtClean="0">
                          <a:solidFill>
                            <a:schemeClr val="tx1"/>
                          </a:solidFill>
                          <a:latin typeface="等线" panose="02010600030101010101" pitchFamily="2" charset="-122"/>
                          <a:ea typeface="+mn-ea"/>
                        </a:rPr>
                        <a:t>基于曲线的异常检测分析</a:t>
                      </a:r>
                      <a:endParaRPr lang="zh-CN" altLang="en-US" sz="20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CN" altLang="en-US" sz="1800" b="0" dirty="0" smtClean="0">
                          <a:solidFill>
                            <a:schemeClr val="tx1"/>
                          </a:solidFill>
                          <a:latin typeface="等线" panose="02010600030101010101" pitchFamily="2" charset="-122"/>
                          <a:ea typeface="+mn-ea"/>
                        </a:rPr>
                        <a:t>基于曲线的时序数据预测</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0" kern="1200" dirty="0" smtClean="0">
                          <a:solidFill>
                            <a:schemeClr val="tx1"/>
                          </a:solidFill>
                          <a:latin typeface="等线" panose="02010600030101010101" pitchFamily="2" charset="-122"/>
                          <a:ea typeface="+mn-ea"/>
                          <a:cs typeface="+mn-cs"/>
                        </a:rPr>
                        <a:t>基于图像的异常区域检测</a:t>
                      </a:r>
                      <a:endParaRPr lang="zh-CN" altLang="en-US" sz="1800" b="0" kern="1200" dirty="0">
                        <a:solidFill>
                          <a:schemeClr val="tx1"/>
                        </a:solidFill>
                        <a:latin typeface="等线" panose="02010600030101010101" pitchFamily="2" charset="-12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286669"/>
                  </a:ext>
                </a:extLst>
              </a:tr>
            </a:tbl>
          </a:graphicData>
        </a:graphic>
      </p:graphicFrame>
      <p:sp>
        <p:nvSpPr>
          <p:cNvPr id="26" name="矩形 25"/>
          <p:cNvSpPr/>
          <p:nvPr/>
        </p:nvSpPr>
        <p:spPr>
          <a:xfrm>
            <a:off x="-10839" y="0"/>
            <a:ext cx="9154839" cy="673834"/>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文本框 26"/>
          <p:cNvSpPr txBox="1"/>
          <p:nvPr/>
        </p:nvSpPr>
        <p:spPr>
          <a:xfrm>
            <a:off x="352661"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课题背景</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2519178"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数据概览</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770448" y="146169"/>
            <a:ext cx="1645859"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研究内容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021718" y="148570"/>
            <a:ext cx="1493017"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总结展望</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787631" y="1316803"/>
            <a:ext cx="7556877" cy="584775"/>
          </a:xfrm>
          <a:prstGeom prst="rect">
            <a:avLst/>
          </a:prstGeom>
        </p:spPr>
        <p:txBody>
          <a:bodyPr wrap="none">
            <a:spAutoFit/>
          </a:bodyPr>
          <a:lstStyle/>
          <a:p>
            <a:pPr algn="ctr"/>
            <a:r>
              <a:rPr lang="zh-CN" altLang="en-US" sz="3200" b="1" dirty="0" smtClean="0">
                <a:latin typeface="等线" panose="02010600030101010101" pitchFamily="2" charset="-122"/>
              </a:rPr>
              <a:t>基于极大似然估计的曲线异常检测及结果</a:t>
            </a:r>
            <a:endParaRPr lang="zh-CN" altLang="en-US" sz="3200" b="1" dirty="0">
              <a:latin typeface="等线" panose="02010600030101010101" pitchFamily="2" charset="-122"/>
            </a:endParaRPr>
          </a:p>
        </p:txBody>
      </p:sp>
      <p:grpSp>
        <p:nvGrpSpPr>
          <p:cNvPr id="43" name="组合 42"/>
          <p:cNvGrpSpPr/>
          <p:nvPr/>
        </p:nvGrpSpPr>
        <p:grpSpPr>
          <a:xfrm>
            <a:off x="3462623" y="2316323"/>
            <a:ext cx="5733282" cy="3036816"/>
            <a:chOff x="3342107" y="2254379"/>
            <a:chExt cx="5733282" cy="3036816"/>
          </a:xfrm>
        </p:grpSpPr>
        <p:sp>
          <p:nvSpPr>
            <p:cNvPr id="19" name="椭圆 18"/>
            <p:cNvSpPr/>
            <p:nvPr/>
          </p:nvSpPr>
          <p:spPr>
            <a:xfrm>
              <a:off x="4397398" y="2430952"/>
              <a:ext cx="258165" cy="2581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zh-CN" altLang="en-US" sz="1350"/>
            </a:p>
          </p:txBody>
        </p:sp>
        <p:sp>
          <p:nvSpPr>
            <p:cNvPr id="20" name="文本框 19"/>
            <p:cNvSpPr txBox="1"/>
            <p:nvPr/>
          </p:nvSpPr>
          <p:spPr>
            <a:xfrm>
              <a:off x="8249221" y="4983418"/>
              <a:ext cx="826168"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日期</a:t>
              </a:r>
            </a:p>
          </p:txBody>
        </p:sp>
        <p:sp>
          <p:nvSpPr>
            <p:cNvPr id="21" name="文本框 20"/>
            <p:cNvSpPr txBox="1"/>
            <p:nvPr/>
          </p:nvSpPr>
          <p:spPr>
            <a:xfrm>
              <a:off x="3342107" y="2254379"/>
              <a:ext cx="826168"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检出量</a:t>
              </a:r>
            </a:p>
          </p:txBody>
        </p:sp>
        <p:sp>
          <p:nvSpPr>
            <p:cNvPr id="2" name="矩形 1"/>
            <p:cNvSpPr/>
            <p:nvPr/>
          </p:nvSpPr>
          <p:spPr>
            <a:xfrm>
              <a:off x="4358623" y="4983418"/>
              <a:ext cx="317562" cy="1474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330803" y="2430386"/>
              <a:ext cx="1771932" cy="3505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tx1"/>
                  </a:solidFill>
                </a:rPr>
                <a:t>8</a:t>
              </a:r>
              <a:r>
                <a:rPr lang="zh-CN" altLang="en-US" sz="1600" b="1" dirty="0" smtClean="0">
                  <a:solidFill>
                    <a:schemeClr val="tx1"/>
                  </a:solidFill>
                </a:rPr>
                <a:t>月</a:t>
              </a:r>
              <a:r>
                <a:rPr lang="en-US" altLang="zh-CN" sz="1600" b="1" dirty="0" smtClean="0">
                  <a:solidFill>
                    <a:schemeClr val="tx1"/>
                  </a:solidFill>
                </a:rPr>
                <a:t>23</a:t>
              </a:r>
              <a:r>
                <a:rPr lang="zh-CN" altLang="en-US" sz="1600" b="1" dirty="0" smtClean="0">
                  <a:solidFill>
                    <a:schemeClr val="tx1"/>
                  </a:solidFill>
                </a:rPr>
                <a:t>日（台风日）</a:t>
              </a:r>
              <a:endParaRPr lang="en-US" altLang="zh-CN" sz="1600" b="1" dirty="0" smtClean="0">
                <a:solidFill>
                  <a:schemeClr val="tx1"/>
                </a:solidFill>
              </a:endParaRPr>
            </a:p>
          </p:txBody>
        </p:sp>
        <p:cxnSp>
          <p:nvCxnSpPr>
            <p:cNvPr id="7" name="直接箭头连接符 6"/>
            <p:cNvCxnSpPr>
              <a:stCxn id="5" idx="1"/>
              <a:endCxn id="19" idx="6"/>
            </p:cNvCxnSpPr>
            <p:nvPr/>
          </p:nvCxnSpPr>
          <p:spPr>
            <a:xfrm flipH="1" flipV="1">
              <a:off x="4655563" y="2560035"/>
              <a:ext cx="1675240" cy="45622"/>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 idx="1"/>
            </p:cNvCxnSpPr>
            <p:nvPr/>
          </p:nvCxnSpPr>
          <p:spPr>
            <a:xfrm flipH="1">
              <a:off x="4675619" y="2605657"/>
              <a:ext cx="1655184" cy="237776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文本框 29"/>
          <p:cNvSpPr txBox="1"/>
          <p:nvPr/>
        </p:nvSpPr>
        <p:spPr>
          <a:xfrm>
            <a:off x="574579" y="2298452"/>
            <a:ext cx="2146300" cy="459700"/>
          </a:xfrm>
          <a:prstGeom prst="roundRect">
            <a:avLst/>
          </a:prstGeom>
          <a:noFill/>
          <a:ln>
            <a:solidFill>
              <a:schemeClr val="tx1"/>
            </a:solidFill>
          </a:ln>
        </p:spPr>
        <p:txBody>
          <a:bodyPr wrap="square" rtlCol="0">
            <a:spAutoFit/>
          </a:bodyPr>
          <a:lstStyle/>
          <a:p>
            <a:pPr algn="ctr"/>
            <a:r>
              <a:rPr lang="zh-CN" altLang="en-US" sz="2100" dirty="0" smtClean="0">
                <a:latin typeface="微软雅黑" panose="020B0503020204020204" pitchFamily="34" charset="-122"/>
                <a:ea typeface="微软雅黑" panose="020B0503020204020204" pitchFamily="34" charset="-122"/>
              </a:rPr>
              <a:t>定位数据序列</a:t>
            </a:r>
            <a:endParaRPr lang="zh-CN" altLang="en-US" sz="2100"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231837" y="3125454"/>
            <a:ext cx="2831783" cy="738664"/>
          </a:xfrm>
          <a:prstGeom prst="rect">
            <a:avLst/>
          </a:prstGeom>
          <a:noFill/>
          <a:ln>
            <a:solidFill>
              <a:schemeClr val="tx1"/>
            </a:solidFill>
          </a:ln>
        </p:spPr>
        <p:txBody>
          <a:bodyPr wrap="square" rtlCol="0">
            <a:spAutoFit/>
          </a:bodyPr>
          <a:lstStyle/>
          <a:p>
            <a:pPr algn="ctr"/>
            <a:r>
              <a:rPr lang="zh-CN" altLang="en-US" sz="2100" dirty="0" smtClean="0">
                <a:latin typeface="微软雅黑" panose="020B0503020204020204" pitchFamily="34" charset="-122"/>
                <a:ea typeface="微软雅黑" panose="020B0503020204020204" pitchFamily="34" charset="-122"/>
              </a:rPr>
              <a:t>求解正态分布下</a:t>
            </a:r>
            <a:endParaRPr lang="en-US" altLang="zh-CN" sz="2100" dirty="0" smtClean="0">
              <a:latin typeface="微软雅黑" panose="020B0503020204020204" pitchFamily="34" charset="-122"/>
              <a:ea typeface="微软雅黑" panose="020B0503020204020204" pitchFamily="34" charset="-122"/>
            </a:endParaRPr>
          </a:p>
          <a:p>
            <a:pPr algn="ctr"/>
            <a:r>
              <a:rPr lang="zh-CN" altLang="en-US" sz="2100" dirty="0" smtClean="0">
                <a:latin typeface="微软雅黑" panose="020B0503020204020204" pitchFamily="34" charset="-122"/>
                <a:ea typeface="微软雅黑" panose="020B0503020204020204" pitchFamily="34" charset="-122"/>
              </a:rPr>
              <a:t>极大似然估计值</a:t>
            </a:r>
            <a:endParaRPr lang="zh-CN" altLang="en-US" sz="2100"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4055107" y="5522777"/>
            <a:ext cx="4476604" cy="817245"/>
          </a:xfrm>
          <a:prstGeom prst="roundRect">
            <a:avLst/>
          </a:prstGeom>
          <a:noFill/>
          <a:ln>
            <a:solidFill>
              <a:schemeClr val="tx1"/>
            </a:solidFill>
          </a:ln>
        </p:spPr>
        <p:txBody>
          <a:bodyPr wrap="square" rtlCol="0">
            <a:spAutoFit/>
          </a:bodyPr>
          <a:lstStyle/>
          <a:p>
            <a:pPr algn="ctr"/>
            <a:r>
              <a:rPr lang="zh-CN" altLang="en-US" sz="2100" dirty="0" smtClean="0">
                <a:latin typeface="微软雅黑" panose="020B0503020204020204" pitchFamily="34" charset="-122"/>
                <a:ea typeface="微软雅黑" panose="020B0503020204020204" pitchFamily="34" charset="-122"/>
              </a:rPr>
              <a:t>取偏离该范围外最大</a:t>
            </a:r>
            <a:r>
              <a:rPr lang="zh-CN" altLang="en-US" sz="2100" dirty="0">
                <a:latin typeface="微软雅黑" panose="020B0503020204020204" pitchFamily="34" charset="-122"/>
                <a:ea typeface="微软雅黑" panose="020B0503020204020204" pitchFamily="34" charset="-122"/>
              </a:rPr>
              <a:t>值的日期索引</a:t>
            </a:r>
            <a:endParaRPr lang="en-US" altLang="zh-CN" sz="2100" dirty="0">
              <a:latin typeface="微软雅黑" panose="020B0503020204020204" pitchFamily="34" charset="-122"/>
              <a:ea typeface="微软雅黑" panose="020B0503020204020204" pitchFamily="34" charset="-122"/>
            </a:endParaRPr>
          </a:p>
          <a:p>
            <a:pPr algn="ctr"/>
            <a:r>
              <a:rPr lang="zh-CN" altLang="en-US" sz="2100" dirty="0" smtClean="0">
                <a:latin typeface="微软雅黑" panose="020B0503020204020204" pitchFamily="34" charset="-122"/>
                <a:ea typeface="微软雅黑" panose="020B0503020204020204" pitchFamily="34" charset="-122"/>
              </a:rPr>
              <a:t>作为</a:t>
            </a:r>
            <a:r>
              <a:rPr lang="zh-CN" altLang="en-US" sz="2100" dirty="0">
                <a:latin typeface="微软雅黑" panose="020B0503020204020204" pitchFamily="34" charset="-122"/>
                <a:ea typeface="微软雅黑" panose="020B0503020204020204" pitchFamily="34" charset="-122"/>
              </a:rPr>
              <a:t>异常日期检测结果</a:t>
            </a:r>
          </a:p>
        </p:txBody>
      </p:sp>
      <p:cxnSp>
        <p:nvCxnSpPr>
          <p:cNvPr id="37" name="直接箭头连接符 36"/>
          <p:cNvCxnSpPr>
            <a:stCxn id="30" idx="2"/>
            <a:endCxn id="31" idx="0"/>
          </p:cNvCxnSpPr>
          <p:nvPr/>
        </p:nvCxnSpPr>
        <p:spPr>
          <a:xfrm>
            <a:off x="1647729" y="2758152"/>
            <a:ext cx="0" cy="367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41" idx="3"/>
            <a:endCxn id="36" idx="1"/>
          </p:cNvCxnSpPr>
          <p:nvPr/>
        </p:nvCxnSpPr>
        <p:spPr>
          <a:xfrm>
            <a:off x="3063620" y="5931400"/>
            <a:ext cx="9914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文本框 40"/>
              <p:cNvSpPr txBox="1"/>
              <p:nvPr/>
            </p:nvSpPr>
            <p:spPr>
              <a:xfrm>
                <a:off x="231837" y="5723651"/>
                <a:ext cx="2831783" cy="415498"/>
              </a:xfrm>
              <a:prstGeom prst="rect">
                <a:avLst/>
              </a:prstGeom>
              <a:noFill/>
              <a:ln>
                <a:solidFill>
                  <a:schemeClr val="tx1"/>
                </a:solidFill>
              </a:ln>
            </p:spPr>
            <p:txBody>
              <a:bodyPr wrap="square" rtlCol="0">
                <a:spAutoFit/>
              </a:bodyPr>
              <a:lstStyle/>
              <a:p>
                <a:pPr algn="ctr"/>
                <a14:m>
                  <m:oMath xmlns:m="http://schemas.openxmlformats.org/officeDocument/2006/math">
                    <m:d>
                      <m:dPr>
                        <m:ctrlPr>
                          <a:rPr lang="en-US" altLang="zh-CN" sz="2100" b="1" i="1" smtClean="0">
                            <a:latin typeface="Cambria Math" panose="02040503050406030204" pitchFamily="18" charset="0"/>
                          </a:rPr>
                        </m:ctrlPr>
                      </m:dPr>
                      <m:e>
                        <m:r>
                          <a:rPr lang="zh-CN" altLang="en-US" sz="2100" b="1" i="1">
                            <a:latin typeface="Cambria Math" panose="02040503050406030204" pitchFamily="18" charset="0"/>
                          </a:rPr>
                          <m:t>𝝁</m:t>
                        </m:r>
                        <m:r>
                          <a:rPr lang="en-US" altLang="zh-CN" sz="2100" b="1" i="1" smtClean="0">
                            <a:latin typeface="Cambria Math" panose="02040503050406030204" pitchFamily="18" charset="0"/>
                          </a:rPr>
                          <m:t>−</m:t>
                        </m:r>
                        <m:r>
                          <a:rPr lang="en-US" altLang="zh-CN" sz="2100" b="1" i="1" smtClean="0">
                            <a:latin typeface="Cambria Math" panose="02040503050406030204" pitchFamily="18" charset="0"/>
                          </a:rPr>
                          <m:t>𝟑</m:t>
                        </m:r>
                        <m:r>
                          <a:rPr lang="zh-CN" altLang="en-US" sz="2100" b="1" i="1">
                            <a:latin typeface="Cambria Math" panose="02040503050406030204" pitchFamily="18" charset="0"/>
                          </a:rPr>
                          <m:t>𝝈</m:t>
                        </m:r>
                        <m:r>
                          <a:rPr lang="en-US" altLang="zh-CN" sz="2100" b="1" i="1">
                            <a:latin typeface="Cambria Math" panose="02040503050406030204" pitchFamily="18" charset="0"/>
                          </a:rPr>
                          <m:t>,</m:t>
                        </m:r>
                        <m:r>
                          <a:rPr lang="zh-CN" altLang="en-US" sz="2100" b="1" i="1">
                            <a:latin typeface="Cambria Math" panose="02040503050406030204" pitchFamily="18" charset="0"/>
                          </a:rPr>
                          <m:t>𝝁</m:t>
                        </m:r>
                        <m:r>
                          <a:rPr lang="en-US" altLang="zh-CN" sz="2100" b="1" i="1" smtClean="0">
                            <a:latin typeface="Cambria Math" panose="02040503050406030204" pitchFamily="18" charset="0"/>
                          </a:rPr>
                          <m:t>+</m:t>
                        </m:r>
                        <m:r>
                          <a:rPr lang="en-US" altLang="zh-CN" sz="2100" b="1" i="1">
                            <a:latin typeface="Cambria Math" panose="02040503050406030204" pitchFamily="18" charset="0"/>
                          </a:rPr>
                          <m:t>𝟑</m:t>
                        </m:r>
                        <m:r>
                          <a:rPr lang="zh-CN" altLang="en-US" sz="2100" b="1" i="1">
                            <a:latin typeface="Cambria Math" panose="02040503050406030204" pitchFamily="18" charset="0"/>
                          </a:rPr>
                          <m:t>𝝈</m:t>
                        </m:r>
                      </m:e>
                    </m:d>
                  </m:oMath>
                </a14:m>
                <a:r>
                  <a:rPr lang="zh-CN" altLang="en-US" sz="2100" dirty="0" smtClean="0">
                    <a:latin typeface="微软雅黑" panose="020B0503020204020204" pitchFamily="34" charset="-122"/>
                    <a:ea typeface="微软雅黑" panose="020B0503020204020204" pitchFamily="34" charset="-122"/>
                  </a:rPr>
                  <a:t>范围</a:t>
                </a:r>
                <a:endParaRPr lang="zh-CN" altLang="en-US" sz="2100" dirty="0">
                  <a:latin typeface="微软雅黑" panose="020B0503020204020204" pitchFamily="34" charset="-122"/>
                  <a:ea typeface="微软雅黑" panose="020B0503020204020204" pitchFamily="34" charset="-122"/>
                </a:endParaRPr>
              </a:p>
            </p:txBody>
          </p:sp>
        </mc:Choice>
        <mc:Fallback xmlns="">
          <p:sp>
            <p:nvSpPr>
              <p:cNvPr id="41" name="文本框 40"/>
              <p:cNvSpPr txBox="1">
                <a:spLocks noRot="1" noChangeAspect="1" noMove="1" noResize="1" noEditPoints="1" noAdjustHandles="1" noChangeArrowheads="1" noChangeShapeType="1" noTextEdit="1"/>
              </p:cNvSpPr>
              <p:nvPr/>
            </p:nvSpPr>
            <p:spPr>
              <a:xfrm>
                <a:off x="231837" y="5723651"/>
                <a:ext cx="2831783" cy="415498"/>
              </a:xfrm>
              <a:prstGeom prst="rect">
                <a:avLst/>
              </a:prstGeom>
              <a:blipFill>
                <a:blip r:embed="rId4"/>
                <a:stretch>
                  <a:fillRect t="-7143" b="-25714"/>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231837" y="4571825"/>
                <a:ext cx="2831783" cy="457113"/>
              </a:xfrm>
              <a:prstGeom prst="rect">
                <a:avLst/>
              </a:prstGeom>
              <a:no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d>
                        <m:dPr>
                          <m:ctrlPr>
                            <a:rPr lang="en-US" altLang="zh-CN" sz="2100" b="1" i="1" smtClean="0">
                              <a:latin typeface="Cambria Math" panose="02040503050406030204" pitchFamily="18" charset="0"/>
                            </a:rPr>
                          </m:ctrlPr>
                        </m:dPr>
                        <m:e>
                          <m:r>
                            <a:rPr lang="zh-CN" altLang="en-US" sz="2100" b="1" i="1" smtClean="0">
                              <a:latin typeface="Cambria Math" panose="02040503050406030204" pitchFamily="18" charset="0"/>
                            </a:rPr>
                            <m:t>𝝁</m:t>
                          </m:r>
                          <m:r>
                            <a:rPr lang="en-US" altLang="zh-CN" sz="2100" b="1" i="1" smtClean="0">
                              <a:latin typeface="Cambria Math" panose="02040503050406030204" pitchFamily="18" charset="0"/>
                            </a:rPr>
                            <m:t> ,</m:t>
                          </m:r>
                          <m:sSup>
                            <m:sSupPr>
                              <m:ctrlPr>
                                <a:rPr lang="en-US" altLang="zh-CN" sz="2100" b="1" i="1">
                                  <a:latin typeface="Cambria Math" panose="02040503050406030204" pitchFamily="18" charset="0"/>
                                </a:rPr>
                              </m:ctrlPr>
                            </m:sSupPr>
                            <m:e>
                              <m:r>
                                <a:rPr lang="en-US" altLang="zh-CN" sz="2100" b="1" i="1" smtClean="0">
                                  <a:latin typeface="Cambria Math" panose="02040503050406030204" pitchFamily="18" charset="0"/>
                                </a:rPr>
                                <m:t> </m:t>
                              </m:r>
                              <m:r>
                                <a:rPr lang="zh-CN" altLang="en-US" sz="2100" b="1" i="1">
                                  <a:latin typeface="Cambria Math" panose="02040503050406030204" pitchFamily="18" charset="0"/>
                                </a:rPr>
                                <m:t>𝝈</m:t>
                              </m:r>
                            </m:e>
                            <m:sup>
                              <m:r>
                                <a:rPr lang="en-US" altLang="zh-CN" sz="2100" b="1" i="1">
                                  <a:latin typeface="Cambria Math" panose="02040503050406030204" pitchFamily="18" charset="0"/>
                                </a:rPr>
                                <m:t>𝟐</m:t>
                              </m:r>
                            </m:sup>
                          </m:sSup>
                        </m:e>
                      </m:d>
                    </m:oMath>
                  </m:oMathPara>
                </a14:m>
                <a:endParaRPr lang="zh-CN" altLang="en-US" sz="2100" b="1" dirty="0">
                  <a:latin typeface="微软雅黑" panose="020B0503020204020204" pitchFamily="34" charset="-122"/>
                  <a:ea typeface="微软雅黑" panose="020B0503020204020204" pitchFamily="34" charset="-122"/>
                </a:endParaRPr>
              </a:p>
            </p:txBody>
          </p:sp>
        </mc:Choice>
        <mc:Fallback xmlns="">
          <p:sp>
            <p:nvSpPr>
              <p:cNvPr id="47" name="文本框 46"/>
              <p:cNvSpPr txBox="1">
                <a:spLocks noRot="1" noChangeAspect="1" noMove="1" noResize="1" noEditPoints="1" noAdjustHandles="1" noChangeArrowheads="1" noChangeShapeType="1" noTextEdit="1"/>
              </p:cNvSpPr>
              <p:nvPr/>
            </p:nvSpPr>
            <p:spPr>
              <a:xfrm>
                <a:off x="231837" y="4571825"/>
                <a:ext cx="2831783" cy="457113"/>
              </a:xfrm>
              <a:prstGeom prst="rect">
                <a:avLst/>
              </a:prstGeom>
              <a:blipFill>
                <a:blip r:embed="rId5"/>
                <a:stretch>
                  <a:fillRect b="-1299"/>
                </a:stretch>
              </a:blipFill>
              <a:ln>
                <a:solidFill>
                  <a:schemeClr val="tx1"/>
                </a:solidFill>
              </a:ln>
            </p:spPr>
            <p:txBody>
              <a:bodyPr/>
              <a:lstStyle/>
              <a:p>
                <a:r>
                  <a:rPr lang="zh-CN" altLang="en-US">
                    <a:noFill/>
                  </a:rPr>
                  <a:t> </a:t>
                </a:r>
              </a:p>
            </p:txBody>
          </p:sp>
        </mc:Fallback>
      </mc:AlternateContent>
      <p:cxnSp>
        <p:nvCxnSpPr>
          <p:cNvPr id="48" name="直接箭头连接符 47"/>
          <p:cNvCxnSpPr>
            <a:stCxn id="31" idx="2"/>
            <a:endCxn id="47" idx="0"/>
          </p:cNvCxnSpPr>
          <p:nvPr/>
        </p:nvCxnSpPr>
        <p:spPr>
          <a:xfrm>
            <a:off x="1647729" y="3864118"/>
            <a:ext cx="0" cy="7077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47" idx="2"/>
          </p:cNvCxnSpPr>
          <p:nvPr/>
        </p:nvCxnSpPr>
        <p:spPr>
          <a:xfrm>
            <a:off x="1647729" y="5028938"/>
            <a:ext cx="0" cy="6947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4341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1495" y="2136911"/>
            <a:ext cx="5777009" cy="3163945"/>
          </a:xfrm>
          <a:prstGeom prst="rect">
            <a:avLst/>
          </a:prstGeom>
        </p:spPr>
      </p:pic>
      <p:sp>
        <p:nvSpPr>
          <p:cNvPr id="32" name="等腰三角形 31"/>
          <p:cNvSpPr/>
          <p:nvPr/>
        </p:nvSpPr>
        <p:spPr>
          <a:xfrm rot="10800000">
            <a:off x="1403648" y="1018648"/>
            <a:ext cx="290416" cy="178103"/>
          </a:xfrm>
          <a:prstGeom prst="triangl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graphicFrame>
        <p:nvGraphicFramePr>
          <p:cNvPr id="3" name="表格 2"/>
          <p:cNvGraphicFramePr>
            <a:graphicFrameLocks noGrp="1"/>
          </p:cNvGraphicFramePr>
          <p:nvPr/>
        </p:nvGraphicFramePr>
        <p:xfrm>
          <a:off x="-10849" y="657534"/>
          <a:ext cx="9154839" cy="396240"/>
        </p:xfrm>
        <a:graphic>
          <a:graphicData uri="http://schemas.openxmlformats.org/drawingml/2006/table">
            <a:tbl>
              <a:tblPr firstRow="1" bandRow="1">
                <a:tableStyleId>{5C22544A-7EE6-4342-B048-85BDC9FD1C3A}</a:tableStyleId>
              </a:tblPr>
              <a:tblGrid>
                <a:gridCol w="3051613">
                  <a:extLst>
                    <a:ext uri="{9D8B030D-6E8A-4147-A177-3AD203B41FA5}">
                      <a16:colId xmlns:a16="http://schemas.microsoft.com/office/drawing/2014/main" val="2745002763"/>
                    </a:ext>
                  </a:extLst>
                </a:gridCol>
                <a:gridCol w="3051613">
                  <a:extLst>
                    <a:ext uri="{9D8B030D-6E8A-4147-A177-3AD203B41FA5}">
                      <a16:colId xmlns:a16="http://schemas.microsoft.com/office/drawing/2014/main" val="2235817695"/>
                    </a:ext>
                  </a:extLst>
                </a:gridCol>
                <a:gridCol w="3051613">
                  <a:extLst>
                    <a:ext uri="{9D8B030D-6E8A-4147-A177-3AD203B41FA5}">
                      <a16:colId xmlns:a16="http://schemas.microsoft.com/office/drawing/2014/main" val="661315824"/>
                    </a:ext>
                  </a:extLst>
                </a:gridCol>
              </a:tblGrid>
              <a:tr h="370840">
                <a:tc>
                  <a:txBody>
                    <a:bodyPr/>
                    <a:lstStyle/>
                    <a:p>
                      <a:pPr algn="ctr"/>
                      <a:r>
                        <a:rPr lang="zh-CN" altLang="en-US" sz="2000" b="1" dirty="0" smtClean="0">
                          <a:solidFill>
                            <a:schemeClr val="tx1"/>
                          </a:solidFill>
                          <a:latin typeface="等线" panose="02010600030101010101" pitchFamily="2" charset="-122"/>
                          <a:ea typeface="+mn-ea"/>
                        </a:rPr>
                        <a:t>基于曲线的异常检测分析</a:t>
                      </a:r>
                      <a:endParaRPr lang="zh-CN" altLang="en-US" sz="20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CN" altLang="en-US" sz="1800" b="0" dirty="0" smtClean="0">
                          <a:solidFill>
                            <a:schemeClr val="tx1"/>
                          </a:solidFill>
                          <a:latin typeface="等线" panose="02010600030101010101" pitchFamily="2" charset="-122"/>
                          <a:ea typeface="+mn-ea"/>
                        </a:rPr>
                        <a:t>基于曲线的时序数据预测</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0" kern="1200" dirty="0" smtClean="0">
                          <a:solidFill>
                            <a:schemeClr val="tx1"/>
                          </a:solidFill>
                          <a:latin typeface="等线" panose="02010600030101010101" pitchFamily="2" charset="-122"/>
                          <a:ea typeface="+mn-ea"/>
                          <a:cs typeface="+mn-cs"/>
                        </a:rPr>
                        <a:t>基于图像的异常区域检测</a:t>
                      </a:r>
                      <a:endParaRPr lang="zh-CN" altLang="en-US" sz="1800" b="0" kern="1200" dirty="0">
                        <a:solidFill>
                          <a:schemeClr val="tx1"/>
                        </a:solidFill>
                        <a:latin typeface="等线" panose="02010600030101010101" pitchFamily="2" charset="-12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286669"/>
                  </a:ext>
                </a:extLst>
              </a:tr>
            </a:tbl>
          </a:graphicData>
        </a:graphic>
      </p:graphicFrame>
      <p:sp>
        <p:nvSpPr>
          <p:cNvPr id="26" name="矩形 25"/>
          <p:cNvSpPr/>
          <p:nvPr/>
        </p:nvSpPr>
        <p:spPr>
          <a:xfrm>
            <a:off x="-10839" y="0"/>
            <a:ext cx="9154839" cy="673834"/>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文本框 26"/>
          <p:cNvSpPr txBox="1"/>
          <p:nvPr/>
        </p:nvSpPr>
        <p:spPr>
          <a:xfrm>
            <a:off x="352661"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课题背景</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2519178"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数据概览</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770448" y="146169"/>
            <a:ext cx="1645859"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研究内容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021718" y="148570"/>
            <a:ext cx="1493017"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总结展望</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1190784" y="1316803"/>
            <a:ext cx="6750566" cy="584775"/>
          </a:xfrm>
          <a:prstGeom prst="rect">
            <a:avLst/>
          </a:prstGeom>
        </p:spPr>
        <p:txBody>
          <a:bodyPr wrap="none">
            <a:spAutoFit/>
          </a:bodyPr>
          <a:lstStyle/>
          <a:p>
            <a:pPr algn="ctr"/>
            <a:r>
              <a:rPr lang="zh-CN" altLang="en-US" sz="3200" b="1" dirty="0" smtClean="0">
                <a:latin typeface="等线" panose="02010600030101010101" pitchFamily="2" charset="-122"/>
              </a:rPr>
              <a:t>局部离群因子的曲线异常检测及结果</a:t>
            </a:r>
            <a:endParaRPr lang="zh-CN" altLang="en-US" sz="3200" b="1" dirty="0">
              <a:latin typeface="等线" panose="02010600030101010101" pitchFamily="2" charset="-122"/>
            </a:endParaRPr>
          </a:p>
        </p:txBody>
      </p:sp>
      <p:grpSp>
        <p:nvGrpSpPr>
          <p:cNvPr id="43" name="组合 42"/>
          <p:cNvGrpSpPr/>
          <p:nvPr/>
        </p:nvGrpSpPr>
        <p:grpSpPr>
          <a:xfrm>
            <a:off x="3477742" y="2187240"/>
            <a:ext cx="5786764" cy="3195657"/>
            <a:chOff x="3357226" y="2125296"/>
            <a:chExt cx="5786764" cy="3195657"/>
          </a:xfrm>
        </p:grpSpPr>
        <p:sp>
          <p:nvSpPr>
            <p:cNvPr id="19" name="椭圆 18"/>
            <p:cNvSpPr/>
            <p:nvPr/>
          </p:nvSpPr>
          <p:spPr>
            <a:xfrm>
              <a:off x="4417454" y="2125296"/>
              <a:ext cx="258165" cy="2581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zh-CN" altLang="en-US" sz="1350"/>
            </a:p>
          </p:txBody>
        </p:sp>
        <p:sp>
          <p:nvSpPr>
            <p:cNvPr id="20" name="文本框 19"/>
            <p:cNvSpPr txBox="1"/>
            <p:nvPr/>
          </p:nvSpPr>
          <p:spPr>
            <a:xfrm>
              <a:off x="8317822" y="5013176"/>
              <a:ext cx="826168"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日期</a:t>
              </a:r>
            </a:p>
          </p:txBody>
        </p:sp>
        <p:sp>
          <p:nvSpPr>
            <p:cNvPr id="21" name="文本框 20"/>
            <p:cNvSpPr txBox="1"/>
            <p:nvPr/>
          </p:nvSpPr>
          <p:spPr>
            <a:xfrm>
              <a:off x="3357226" y="2197860"/>
              <a:ext cx="826168"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检出量</a:t>
              </a:r>
            </a:p>
          </p:txBody>
        </p:sp>
        <p:sp>
          <p:nvSpPr>
            <p:cNvPr id="2" name="矩形 1"/>
            <p:cNvSpPr/>
            <p:nvPr/>
          </p:nvSpPr>
          <p:spPr>
            <a:xfrm>
              <a:off x="4397398" y="4986843"/>
              <a:ext cx="317562" cy="1474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330803" y="2430386"/>
              <a:ext cx="1771932" cy="3505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tx1"/>
                  </a:solidFill>
                </a:rPr>
                <a:t>8</a:t>
              </a:r>
              <a:r>
                <a:rPr lang="zh-CN" altLang="en-US" sz="1600" b="1" dirty="0" smtClean="0">
                  <a:solidFill>
                    <a:schemeClr val="tx1"/>
                  </a:solidFill>
                </a:rPr>
                <a:t>月</a:t>
              </a:r>
              <a:r>
                <a:rPr lang="en-US" altLang="zh-CN" sz="1600" b="1" dirty="0" smtClean="0">
                  <a:solidFill>
                    <a:schemeClr val="tx1"/>
                  </a:solidFill>
                </a:rPr>
                <a:t>23</a:t>
              </a:r>
              <a:r>
                <a:rPr lang="zh-CN" altLang="en-US" sz="1600" b="1" dirty="0" smtClean="0">
                  <a:solidFill>
                    <a:schemeClr val="tx1"/>
                  </a:solidFill>
                </a:rPr>
                <a:t>日（台风日）</a:t>
              </a:r>
              <a:endParaRPr lang="en-US" altLang="zh-CN" sz="1600" b="1" dirty="0" smtClean="0">
                <a:solidFill>
                  <a:schemeClr val="tx1"/>
                </a:solidFill>
              </a:endParaRPr>
            </a:p>
          </p:txBody>
        </p:sp>
        <p:cxnSp>
          <p:nvCxnSpPr>
            <p:cNvPr id="7" name="直接箭头连接符 6"/>
            <p:cNvCxnSpPr>
              <a:stCxn id="5" idx="1"/>
              <a:endCxn id="19" idx="6"/>
            </p:cNvCxnSpPr>
            <p:nvPr/>
          </p:nvCxnSpPr>
          <p:spPr>
            <a:xfrm flipH="1" flipV="1">
              <a:off x="4675619" y="2254379"/>
              <a:ext cx="1655184" cy="35127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 idx="1"/>
            </p:cNvCxnSpPr>
            <p:nvPr/>
          </p:nvCxnSpPr>
          <p:spPr>
            <a:xfrm flipH="1">
              <a:off x="4675619" y="2605657"/>
              <a:ext cx="1655184" cy="237776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文本框 29"/>
          <p:cNvSpPr txBox="1"/>
          <p:nvPr/>
        </p:nvSpPr>
        <p:spPr>
          <a:xfrm>
            <a:off x="574579" y="2298452"/>
            <a:ext cx="2146300" cy="459700"/>
          </a:xfrm>
          <a:prstGeom prst="roundRect">
            <a:avLst/>
          </a:prstGeom>
          <a:noFill/>
          <a:ln>
            <a:solidFill>
              <a:schemeClr val="tx1"/>
            </a:solidFill>
          </a:ln>
        </p:spPr>
        <p:txBody>
          <a:bodyPr wrap="square" rtlCol="0">
            <a:spAutoFit/>
          </a:bodyPr>
          <a:lstStyle/>
          <a:p>
            <a:pPr algn="ctr"/>
            <a:r>
              <a:rPr lang="zh-CN" altLang="en-US" sz="2100" dirty="0" smtClean="0">
                <a:latin typeface="等线" panose="02010600030101010101" pitchFamily="2" charset="-122"/>
                <a:ea typeface="等线" panose="02010600030101010101" pitchFamily="2" charset="-122"/>
              </a:rPr>
              <a:t>定位数据序列</a:t>
            </a:r>
            <a:endParaRPr lang="zh-CN" altLang="en-US" sz="2100" dirty="0">
              <a:latin typeface="等线" panose="02010600030101010101" pitchFamily="2" charset="-122"/>
              <a:ea typeface="等线" panose="02010600030101010101" pitchFamily="2" charset="-122"/>
            </a:endParaRPr>
          </a:p>
        </p:txBody>
      </p:sp>
      <p:sp>
        <p:nvSpPr>
          <p:cNvPr id="31" name="文本框 30"/>
          <p:cNvSpPr txBox="1"/>
          <p:nvPr/>
        </p:nvSpPr>
        <p:spPr>
          <a:xfrm>
            <a:off x="126704" y="3183546"/>
            <a:ext cx="3031284" cy="415498"/>
          </a:xfrm>
          <a:prstGeom prst="rect">
            <a:avLst/>
          </a:prstGeom>
          <a:noFill/>
          <a:ln>
            <a:solidFill>
              <a:schemeClr val="tx1"/>
            </a:solidFill>
          </a:ln>
        </p:spPr>
        <p:txBody>
          <a:bodyPr wrap="square" rtlCol="0">
            <a:spAutoFit/>
          </a:bodyPr>
          <a:lstStyle/>
          <a:p>
            <a:pPr algn="ctr"/>
            <a:r>
              <a:rPr lang="zh-CN" altLang="en-US" sz="2100" dirty="0">
                <a:latin typeface="等线" panose="02010600030101010101" pitchFamily="2" charset="-122"/>
                <a:ea typeface="等线" panose="02010600030101010101" pitchFamily="2" charset="-122"/>
              </a:rPr>
              <a:t>寻找</a:t>
            </a:r>
            <a:r>
              <a:rPr lang="zh-CN" altLang="en-US" sz="2100" dirty="0" smtClean="0">
                <a:latin typeface="等线" panose="02010600030101010101" pitchFamily="2" charset="-122"/>
                <a:ea typeface="等线" panose="02010600030101010101" pitchFamily="2" charset="-122"/>
              </a:rPr>
              <a:t>序列点第</a:t>
            </a:r>
            <a:r>
              <a:rPr lang="en-US" altLang="zh-CN" sz="2100" dirty="0">
                <a:latin typeface="等线" panose="02010600030101010101" pitchFamily="2" charset="-122"/>
                <a:ea typeface="等线" panose="02010600030101010101" pitchFamily="2" charset="-122"/>
              </a:rPr>
              <a:t>k</a:t>
            </a:r>
            <a:r>
              <a:rPr lang="zh-CN" altLang="en-US" sz="2100" dirty="0" smtClean="0">
                <a:latin typeface="等线" panose="02010600030101010101" pitchFamily="2" charset="-122"/>
                <a:ea typeface="等线" panose="02010600030101010101" pitchFamily="2" charset="-122"/>
              </a:rPr>
              <a:t>距离邻域</a:t>
            </a:r>
            <a:endParaRPr lang="zh-CN" altLang="en-US" sz="2100" dirty="0">
              <a:latin typeface="等线" panose="02010600030101010101" pitchFamily="2" charset="-122"/>
              <a:ea typeface="等线" panose="02010600030101010101" pitchFamily="2" charset="-122"/>
            </a:endParaRPr>
          </a:p>
        </p:txBody>
      </p:sp>
      <p:sp>
        <p:nvSpPr>
          <p:cNvPr id="36" name="文本框 35"/>
          <p:cNvSpPr txBox="1"/>
          <p:nvPr/>
        </p:nvSpPr>
        <p:spPr>
          <a:xfrm>
            <a:off x="4455171" y="5536189"/>
            <a:ext cx="3744416" cy="817245"/>
          </a:xfrm>
          <a:prstGeom prst="roundRect">
            <a:avLst/>
          </a:prstGeom>
          <a:noFill/>
          <a:ln>
            <a:solidFill>
              <a:schemeClr val="tx1"/>
            </a:solidFill>
          </a:ln>
        </p:spPr>
        <p:txBody>
          <a:bodyPr wrap="square" rtlCol="0">
            <a:spAutoFit/>
          </a:bodyPr>
          <a:lstStyle/>
          <a:p>
            <a:pPr algn="ctr"/>
            <a:r>
              <a:rPr lang="zh-CN" altLang="en-US" sz="2100" dirty="0" smtClean="0">
                <a:latin typeface="等线" panose="02010600030101010101" pitchFamily="2" charset="-122"/>
                <a:ea typeface="等线" panose="02010600030101010101" pitchFamily="2" charset="-122"/>
              </a:rPr>
              <a:t>取远大于</a:t>
            </a:r>
            <a:r>
              <a:rPr lang="en-US" altLang="zh-CN" sz="2100" dirty="0" smtClean="0">
                <a:latin typeface="等线" panose="02010600030101010101" pitchFamily="2" charset="-122"/>
                <a:ea typeface="等线" panose="02010600030101010101" pitchFamily="2" charset="-122"/>
              </a:rPr>
              <a:t>1</a:t>
            </a:r>
            <a:r>
              <a:rPr lang="zh-CN" altLang="en-US" sz="2100" dirty="0" smtClean="0">
                <a:latin typeface="等线" panose="02010600030101010101" pitchFamily="2" charset="-122"/>
                <a:ea typeface="等线" panose="02010600030101010101" pitchFamily="2" charset="-122"/>
              </a:rPr>
              <a:t>的最大值</a:t>
            </a:r>
            <a:r>
              <a:rPr lang="zh-CN" altLang="en-US" sz="2100" dirty="0">
                <a:latin typeface="等线" panose="02010600030101010101" pitchFamily="2" charset="-122"/>
              </a:rPr>
              <a:t>日期索引</a:t>
            </a:r>
            <a:endParaRPr lang="en-US" altLang="zh-CN" sz="2100" dirty="0">
              <a:latin typeface="等线" panose="02010600030101010101" pitchFamily="2" charset="-122"/>
            </a:endParaRPr>
          </a:p>
          <a:p>
            <a:pPr algn="ctr"/>
            <a:r>
              <a:rPr lang="zh-CN" altLang="en-US" sz="2100" dirty="0">
                <a:latin typeface="等线" panose="02010600030101010101" pitchFamily="2" charset="-122"/>
              </a:rPr>
              <a:t>作为异常日期检测结果</a:t>
            </a:r>
          </a:p>
        </p:txBody>
      </p:sp>
      <p:cxnSp>
        <p:nvCxnSpPr>
          <p:cNvPr id="37" name="直接箭头连接符 36"/>
          <p:cNvCxnSpPr>
            <a:stCxn id="30" idx="2"/>
            <a:endCxn id="31" idx="0"/>
          </p:cNvCxnSpPr>
          <p:nvPr/>
        </p:nvCxnSpPr>
        <p:spPr>
          <a:xfrm flipH="1">
            <a:off x="1642346" y="2758152"/>
            <a:ext cx="5383" cy="4253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57" idx="3"/>
            <a:endCxn id="36" idx="1"/>
          </p:cNvCxnSpPr>
          <p:nvPr/>
        </p:nvCxnSpPr>
        <p:spPr>
          <a:xfrm>
            <a:off x="3208829" y="5944812"/>
            <a:ext cx="124634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32335" y="4046448"/>
            <a:ext cx="3230786" cy="415498"/>
          </a:xfrm>
          <a:prstGeom prst="rect">
            <a:avLst/>
          </a:prstGeom>
          <a:noFill/>
          <a:ln>
            <a:solidFill>
              <a:schemeClr val="tx1"/>
            </a:solidFill>
          </a:ln>
        </p:spPr>
        <p:txBody>
          <a:bodyPr wrap="square" rtlCol="0">
            <a:spAutoFit/>
          </a:bodyPr>
          <a:lstStyle/>
          <a:p>
            <a:pPr algn="ctr"/>
            <a:r>
              <a:rPr lang="zh-CN" altLang="en-US" sz="2100" dirty="0" smtClean="0">
                <a:latin typeface="等线" panose="02010600030101010101" pitchFamily="2" charset="-122"/>
              </a:rPr>
              <a:t>计算点之间可达距离</a:t>
            </a:r>
            <a:endParaRPr lang="zh-CN" altLang="en-US" sz="2100" dirty="0">
              <a:latin typeface="等线" panose="02010600030101010101" pitchFamily="2" charset="-122"/>
            </a:endParaRPr>
          </a:p>
        </p:txBody>
      </p:sp>
      <p:cxnSp>
        <p:nvCxnSpPr>
          <p:cNvPr id="44" name="直接箭头连接符 43"/>
          <p:cNvCxnSpPr>
            <a:stCxn id="31" idx="2"/>
            <a:endCxn id="41" idx="0"/>
          </p:cNvCxnSpPr>
          <p:nvPr/>
        </p:nvCxnSpPr>
        <p:spPr>
          <a:xfrm>
            <a:off x="1642346" y="3599044"/>
            <a:ext cx="5382" cy="4474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92802" y="4941168"/>
            <a:ext cx="3116027" cy="415498"/>
          </a:xfrm>
          <a:prstGeom prst="rect">
            <a:avLst/>
          </a:prstGeom>
          <a:noFill/>
          <a:ln>
            <a:solidFill>
              <a:schemeClr val="tx1"/>
            </a:solidFill>
          </a:ln>
        </p:spPr>
        <p:txBody>
          <a:bodyPr wrap="square" rtlCol="0">
            <a:spAutoFit/>
          </a:bodyPr>
          <a:lstStyle/>
          <a:p>
            <a:pPr algn="ctr"/>
            <a:r>
              <a:rPr lang="zh-CN" altLang="en-US" sz="2100" dirty="0" smtClean="0">
                <a:latin typeface="等线" panose="02010600030101010101" pitchFamily="2" charset="-122"/>
              </a:rPr>
              <a:t>计算点的局部可达密度</a:t>
            </a:r>
            <a:endParaRPr lang="zh-CN" altLang="en-US" sz="2100" dirty="0">
              <a:latin typeface="等线" panose="02010600030101010101" pitchFamily="2" charset="-122"/>
            </a:endParaRPr>
          </a:p>
        </p:txBody>
      </p:sp>
      <p:cxnSp>
        <p:nvCxnSpPr>
          <p:cNvPr id="48" name="直接箭头连接符 47"/>
          <p:cNvCxnSpPr>
            <a:stCxn id="41" idx="2"/>
            <a:endCxn id="47" idx="0"/>
          </p:cNvCxnSpPr>
          <p:nvPr/>
        </p:nvCxnSpPr>
        <p:spPr>
          <a:xfrm>
            <a:off x="1647728" y="4461946"/>
            <a:ext cx="3088" cy="4792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92802" y="5737063"/>
            <a:ext cx="3116027" cy="415498"/>
          </a:xfrm>
          <a:prstGeom prst="rect">
            <a:avLst/>
          </a:prstGeom>
          <a:noFill/>
          <a:ln>
            <a:solidFill>
              <a:schemeClr val="tx1"/>
            </a:solidFill>
          </a:ln>
        </p:spPr>
        <p:txBody>
          <a:bodyPr wrap="square" rtlCol="0">
            <a:spAutoFit/>
          </a:bodyPr>
          <a:lstStyle/>
          <a:p>
            <a:pPr algn="ctr"/>
            <a:r>
              <a:rPr lang="zh-CN" altLang="en-US" sz="2100" dirty="0" smtClean="0">
                <a:latin typeface="等线" panose="02010600030101010101" pitchFamily="2" charset="-122"/>
              </a:rPr>
              <a:t>计算点的局部离群因子</a:t>
            </a:r>
            <a:endParaRPr lang="zh-CN" altLang="en-US" sz="2100" dirty="0">
              <a:latin typeface="等线" panose="02010600030101010101" pitchFamily="2" charset="-122"/>
            </a:endParaRPr>
          </a:p>
        </p:txBody>
      </p:sp>
      <p:cxnSp>
        <p:nvCxnSpPr>
          <p:cNvPr id="58" name="直接箭头连接符 57"/>
          <p:cNvCxnSpPr>
            <a:stCxn id="47" idx="2"/>
            <a:endCxn id="57" idx="0"/>
          </p:cNvCxnSpPr>
          <p:nvPr/>
        </p:nvCxnSpPr>
        <p:spPr>
          <a:xfrm>
            <a:off x="1650816" y="5356666"/>
            <a:ext cx="0" cy="3803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4703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等腰三角形 31"/>
          <p:cNvSpPr/>
          <p:nvPr/>
        </p:nvSpPr>
        <p:spPr>
          <a:xfrm rot="10800000">
            <a:off x="1403648" y="1018648"/>
            <a:ext cx="290416" cy="178103"/>
          </a:xfrm>
          <a:prstGeom prst="triangl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graphicFrame>
        <p:nvGraphicFramePr>
          <p:cNvPr id="3" name="表格 2"/>
          <p:cNvGraphicFramePr>
            <a:graphicFrameLocks noGrp="1"/>
          </p:cNvGraphicFramePr>
          <p:nvPr/>
        </p:nvGraphicFramePr>
        <p:xfrm>
          <a:off x="-10849" y="657534"/>
          <a:ext cx="9154839" cy="396240"/>
        </p:xfrm>
        <a:graphic>
          <a:graphicData uri="http://schemas.openxmlformats.org/drawingml/2006/table">
            <a:tbl>
              <a:tblPr firstRow="1" bandRow="1">
                <a:tableStyleId>{5C22544A-7EE6-4342-B048-85BDC9FD1C3A}</a:tableStyleId>
              </a:tblPr>
              <a:tblGrid>
                <a:gridCol w="3051613">
                  <a:extLst>
                    <a:ext uri="{9D8B030D-6E8A-4147-A177-3AD203B41FA5}">
                      <a16:colId xmlns:a16="http://schemas.microsoft.com/office/drawing/2014/main" val="2745002763"/>
                    </a:ext>
                  </a:extLst>
                </a:gridCol>
                <a:gridCol w="3051613">
                  <a:extLst>
                    <a:ext uri="{9D8B030D-6E8A-4147-A177-3AD203B41FA5}">
                      <a16:colId xmlns:a16="http://schemas.microsoft.com/office/drawing/2014/main" val="2235817695"/>
                    </a:ext>
                  </a:extLst>
                </a:gridCol>
                <a:gridCol w="3051613">
                  <a:extLst>
                    <a:ext uri="{9D8B030D-6E8A-4147-A177-3AD203B41FA5}">
                      <a16:colId xmlns:a16="http://schemas.microsoft.com/office/drawing/2014/main" val="661315824"/>
                    </a:ext>
                  </a:extLst>
                </a:gridCol>
              </a:tblGrid>
              <a:tr h="370840">
                <a:tc>
                  <a:txBody>
                    <a:bodyPr/>
                    <a:lstStyle/>
                    <a:p>
                      <a:pPr algn="ctr"/>
                      <a:r>
                        <a:rPr lang="zh-CN" altLang="en-US" sz="2000" b="1" dirty="0" smtClean="0">
                          <a:solidFill>
                            <a:schemeClr val="tx1"/>
                          </a:solidFill>
                          <a:latin typeface="等线" panose="02010600030101010101" pitchFamily="2" charset="-122"/>
                          <a:ea typeface="+mn-ea"/>
                        </a:rPr>
                        <a:t>基于曲线的异常检测分析</a:t>
                      </a:r>
                      <a:endParaRPr lang="zh-CN" altLang="en-US" sz="20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CN" altLang="en-US" sz="1800" b="0" dirty="0" smtClean="0">
                          <a:solidFill>
                            <a:schemeClr val="tx1"/>
                          </a:solidFill>
                          <a:latin typeface="等线" panose="02010600030101010101" pitchFamily="2" charset="-122"/>
                          <a:ea typeface="+mn-ea"/>
                        </a:rPr>
                        <a:t>基于曲线的时序数据预测</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0" kern="1200" dirty="0" smtClean="0">
                          <a:solidFill>
                            <a:schemeClr val="tx1"/>
                          </a:solidFill>
                          <a:latin typeface="等线" panose="02010600030101010101" pitchFamily="2" charset="-122"/>
                          <a:ea typeface="+mn-ea"/>
                          <a:cs typeface="+mn-cs"/>
                        </a:rPr>
                        <a:t>基于图像的异常区域检测</a:t>
                      </a:r>
                      <a:endParaRPr lang="zh-CN" altLang="en-US" sz="1800" b="0" kern="1200" dirty="0">
                        <a:solidFill>
                          <a:schemeClr val="tx1"/>
                        </a:solidFill>
                        <a:latin typeface="等线" panose="02010600030101010101" pitchFamily="2" charset="-12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286669"/>
                  </a:ext>
                </a:extLst>
              </a:tr>
            </a:tbl>
          </a:graphicData>
        </a:graphic>
      </p:graphicFrame>
      <p:sp>
        <p:nvSpPr>
          <p:cNvPr id="26" name="矩形 25"/>
          <p:cNvSpPr/>
          <p:nvPr/>
        </p:nvSpPr>
        <p:spPr>
          <a:xfrm>
            <a:off x="-10839" y="0"/>
            <a:ext cx="9154839" cy="673834"/>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文本框 26"/>
          <p:cNvSpPr txBox="1"/>
          <p:nvPr/>
        </p:nvSpPr>
        <p:spPr>
          <a:xfrm>
            <a:off x="352661"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课题背景</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2519178"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数据概览</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770448" y="146169"/>
            <a:ext cx="1645859"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研究内容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021718" y="148570"/>
            <a:ext cx="1493017"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总结展望</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985600" y="1316803"/>
            <a:ext cx="7160936" cy="584775"/>
          </a:xfrm>
          <a:prstGeom prst="rect">
            <a:avLst/>
          </a:prstGeom>
        </p:spPr>
        <p:txBody>
          <a:bodyPr wrap="none">
            <a:spAutoFit/>
          </a:bodyPr>
          <a:lstStyle/>
          <a:p>
            <a:pPr algn="ctr"/>
            <a:r>
              <a:rPr lang="zh-CN" altLang="en-US" sz="3200" b="1" dirty="0" smtClean="0">
                <a:latin typeface="等线" panose="02010600030101010101" pitchFamily="2" charset="-122"/>
              </a:rPr>
              <a:t>基于曲线的异常检测算法运行效果总结</a:t>
            </a:r>
            <a:endParaRPr lang="zh-CN" altLang="en-US" sz="3200" b="1" dirty="0">
              <a:latin typeface="等线" panose="02010600030101010101" pitchFamily="2" charset="-122"/>
            </a:endParaRPr>
          </a:p>
        </p:txBody>
      </p:sp>
      <p:graphicFrame>
        <p:nvGraphicFramePr>
          <p:cNvPr id="39" name="表格 38"/>
          <p:cNvGraphicFramePr>
            <a:graphicFrameLocks noGrp="1"/>
          </p:cNvGraphicFramePr>
          <p:nvPr>
            <p:extLst>
              <p:ext uri="{D42A27DB-BD31-4B8C-83A1-F6EECF244321}">
                <p14:modId xmlns:p14="http://schemas.microsoft.com/office/powerpoint/2010/main" val="2160827867"/>
              </p:ext>
            </p:extLst>
          </p:nvPr>
        </p:nvGraphicFramePr>
        <p:xfrm>
          <a:off x="700064" y="2416820"/>
          <a:ext cx="7732006" cy="2578194"/>
        </p:xfrm>
        <a:graphic>
          <a:graphicData uri="http://schemas.openxmlformats.org/drawingml/2006/table">
            <a:tbl>
              <a:tblPr firstRow="1" bandRow="1">
                <a:tableStyleId>{5C22544A-7EE6-4342-B048-85BDC9FD1C3A}</a:tableStyleId>
              </a:tblPr>
              <a:tblGrid>
                <a:gridCol w="2577335">
                  <a:extLst>
                    <a:ext uri="{9D8B030D-6E8A-4147-A177-3AD203B41FA5}">
                      <a16:colId xmlns:a16="http://schemas.microsoft.com/office/drawing/2014/main" val="898216547"/>
                    </a:ext>
                  </a:extLst>
                </a:gridCol>
                <a:gridCol w="2597762">
                  <a:extLst>
                    <a:ext uri="{9D8B030D-6E8A-4147-A177-3AD203B41FA5}">
                      <a16:colId xmlns:a16="http://schemas.microsoft.com/office/drawing/2014/main" val="2830442934"/>
                    </a:ext>
                  </a:extLst>
                </a:gridCol>
                <a:gridCol w="2556909">
                  <a:extLst>
                    <a:ext uri="{9D8B030D-6E8A-4147-A177-3AD203B41FA5}">
                      <a16:colId xmlns:a16="http://schemas.microsoft.com/office/drawing/2014/main" val="2442173779"/>
                    </a:ext>
                  </a:extLst>
                </a:gridCol>
              </a:tblGrid>
              <a:tr h="425969">
                <a:tc>
                  <a:txBody>
                    <a:bodyPr/>
                    <a:lstStyle/>
                    <a:p>
                      <a:pPr algn="ctr"/>
                      <a:r>
                        <a:rPr lang="zh-CN" altLang="en-US" sz="1900" dirty="0" smtClean="0">
                          <a:solidFill>
                            <a:schemeClr val="tx1"/>
                          </a:solidFill>
                          <a:latin typeface="微软雅黑" panose="020B0503020204020204" pitchFamily="34" charset="-122"/>
                          <a:ea typeface="微软雅黑" panose="020B0503020204020204" pitchFamily="34" charset="-122"/>
                        </a:rPr>
                        <a:t>算法</a:t>
                      </a:r>
                      <a:endParaRPr lang="zh-CN" altLang="en-US" sz="1900" dirty="0">
                        <a:solidFill>
                          <a:schemeClr val="tx1"/>
                        </a:solidFill>
                        <a:latin typeface="微软雅黑" panose="020B0503020204020204" pitchFamily="34" charset="-122"/>
                        <a:ea typeface="微软雅黑" panose="020B0503020204020204" pitchFamily="34" charset="-122"/>
                      </a:endParaRPr>
                    </a:p>
                  </a:txBody>
                  <a:tcPr marL="95231" marR="95231" marT="47615" marB="4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100" dirty="0" smtClean="0">
                          <a:solidFill>
                            <a:schemeClr val="tx1"/>
                          </a:solidFill>
                          <a:latin typeface="微软雅黑" panose="020B0503020204020204" pitchFamily="34" charset="-122"/>
                          <a:ea typeface="微软雅黑" panose="020B0503020204020204" pitchFamily="34" charset="-122"/>
                        </a:rPr>
                        <a:t>异常点数</a:t>
                      </a:r>
                      <a:endParaRPr lang="zh-CN" altLang="en-US" sz="2100" dirty="0">
                        <a:solidFill>
                          <a:schemeClr val="tx1"/>
                        </a:solidFill>
                        <a:latin typeface="微软雅黑" panose="020B0503020204020204" pitchFamily="34" charset="-122"/>
                        <a:ea typeface="微软雅黑" panose="020B0503020204020204" pitchFamily="34" charset="-122"/>
                      </a:endParaRPr>
                    </a:p>
                  </a:txBody>
                  <a:tcPr marL="95231" marR="95231" marT="47615" marB="4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100" dirty="0" smtClean="0">
                          <a:solidFill>
                            <a:schemeClr val="tx1"/>
                          </a:solidFill>
                          <a:latin typeface="微软雅黑" panose="020B0503020204020204" pitchFamily="34" charset="-122"/>
                          <a:ea typeface="微软雅黑" panose="020B0503020204020204" pitchFamily="34" charset="-122"/>
                        </a:rPr>
                        <a:t>运行速度（秒）</a:t>
                      </a:r>
                      <a:endParaRPr lang="zh-CN" altLang="en-US" sz="2100" dirty="0">
                        <a:solidFill>
                          <a:schemeClr val="tx1"/>
                        </a:solidFill>
                        <a:latin typeface="微软雅黑" panose="020B0503020204020204" pitchFamily="34" charset="-122"/>
                        <a:ea typeface="微软雅黑" panose="020B0503020204020204" pitchFamily="34" charset="-122"/>
                      </a:endParaRPr>
                    </a:p>
                  </a:txBody>
                  <a:tcPr marL="95231" marR="95231" marT="47615" marB="476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7329060"/>
                  </a:ext>
                </a:extLst>
              </a:tr>
              <a:tr h="425969">
                <a:tc>
                  <a:txBody>
                    <a:bodyPr/>
                    <a:lstStyle/>
                    <a:p>
                      <a:pPr algn="ctr"/>
                      <a:r>
                        <a:rPr lang="zh-CN" altLang="en-US" sz="1900" dirty="0" smtClean="0">
                          <a:solidFill>
                            <a:schemeClr val="tx1"/>
                          </a:solidFill>
                          <a:latin typeface="微软雅黑" panose="020B0503020204020204" pitchFamily="34" charset="-122"/>
                          <a:ea typeface="微软雅黑" panose="020B0503020204020204" pitchFamily="34" charset="-122"/>
                        </a:rPr>
                        <a:t>差分运算</a:t>
                      </a:r>
                      <a:endParaRPr lang="zh-CN" altLang="en-US" sz="1900" dirty="0">
                        <a:solidFill>
                          <a:schemeClr val="tx1"/>
                        </a:solidFill>
                        <a:latin typeface="微软雅黑" panose="020B0503020204020204" pitchFamily="34" charset="-122"/>
                        <a:ea typeface="微软雅黑" panose="020B0503020204020204" pitchFamily="34" charset="-122"/>
                      </a:endParaRPr>
                    </a:p>
                  </a:txBody>
                  <a:tcPr marL="95231" marR="95231" marT="47615" marB="476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smtClean="0">
                          <a:solidFill>
                            <a:schemeClr val="tx1"/>
                          </a:solidFill>
                          <a:latin typeface="微软雅黑" panose="020B0503020204020204" pitchFamily="34" charset="-122"/>
                          <a:ea typeface="微软雅黑" panose="020B0503020204020204" pitchFamily="34" charset="-122"/>
                        </a:rPr>
                        <a:t>909</a:t>
                      </a:r>
                      <a:endParaRPr lang="zh-CN" altLang="en-US" sz="1900" dirty="0">
                        <a:solidFill>
                          <a:schemeClr val="tx1"/>
                        </a:solidFill>
                        <a:latin typeface="微软雅黑" panose="020B0503020204020204" pitchFamily="34" charset="-122"/>
                        <a:ea typeface="微软雅黑" panose="020B0503020204020204" pitchFamily="34" charset="-122"/>
                      </a:endParaRPr>
                    </a:p>
                  </a:txBody>
                  <a:tcPr marL="95231" marR="95231" marT="47615" marB="476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smtClean="0">
                          <a:solidFill>
                            <a:schemeClr val="tx1"/>
                          </a:solidFill>
                          <a:latin typeface="微软雅黑" panose="020B0503020204020204" pitchFamily="34" charset="-122"/>
                          <a:ea typeface="微软雅黑" panose="020B0503020204020204" pitchFamily="34" charset="-122"/>
                        </a:rPr>
                        <a:t>1.41</a:t>
                      </a:r>
                      <a:endParaRPr lang="zh-CN" altLang="en-US" sz="1900" dirty="0">
                        <a:solidFill>
                          <a:schemeClr val="tx1"/>
                        </a:solidFill>
                        <a:latin typeface="微软雅黑" panose="020B0503020204020204" pitchFamily="34" charset="-122"/>
                        <a:ea typeface="微软雅黑" panose="020B0503020204020204" pitchFamily="34" charset="-122"/>
                      </a:endParaRPr>
                    </a:p>
                  </a:txBody>
                  <a:tcPr marL="95231" marR="95231" marT="47615" marB="476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2890972"/>
                  </a:ext>
                </a:extLst>
              </a:tr>
              <a:tr h="437159">
                <a:tc>
                  <a:txBody>
                    <a:bodyPr/>
                    <a:lstStyle/>
                    <a:p>
                      <a:pPr algn="ctr"/>
                      <a:r>
                        <a:rPr lang="zh-CN" altLang="en-US" sz="1900" dirty="0" smtClean="0">
                          <a:solidFill>
                            <a:schemeClr val="tx1"/>
                          </a:solidFill>
                          <a:latin typeface="微软雅黑" panose="020B0503020204020204" pitchFamily="34" charset="-122"/>
                          <a:ea typeface="微软雅黑" panose="020B0503020204020204" pitchFamily="34" charset="-122"/>
                        </a:rPr>
                        <a:t>小波变换</a:t>
                      </a:r>
                      <a:endParaRPr lang="zh-CN" altLang="en-US" sz="1900" dirty="0">
                        <a:solidFill>
                          <a:schemeClr val="tx1"/>
                        </a:solidFill>
                        <a:latin typeface="微软雅黑" panose="020B0503020204020204" pitchFamily="34" charset="-122"/>
                        <a:ea typeface="微软雅黑" panose="020B0503020204020204" pitchFamily="34" charset="-122"/>
                      </a:endParaRPr>
                    </a:p>
                  </a:txBody>
                  <a:tcPr marL="95231" marR="95231" marT="47615" marB="476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smtClean="0">
                          <a:solidFill>
                            <a:schemeClr val="tx1"/>
                          </a:solidFill>
                          <a:latin typeface="微软雅黑" panose="020B0503020204020204" pitchFamily="34" charset="-122"/>
                          <a:ea typeface="微软雅黑" panose="020B0503020204020204" pitchFamily="34" charset="-122"/>
                        </a:rPr>
                        <a:t>191</a:t>
                      </a:r>
                      <a:endParaRPr lang="zh-CN" altLang="en-US" sz="1900" dirty="0">
                        <a:solidFill>
                          <a:schemeClr val="tx1"/>
                        </a:solidFill>
                        <a:latin typeface="微软雅黑" panose="020B0503020204020204" pitchFamily="34" charset="-122"/>
                        <a:ea typeface="微软雅黑" panose="020B0503020204020204" pitchFamily="34" charset="-122"/>
                      </a:endParaRPr>
                    </a:p>
                  </a:txBody>
                  <a:tcPr marL="95231" marR="95231" marT="47615" marB="476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smtClean="0">
                          <a:solidFill>
                            <a:schemeClr val="tx1"/>
                          </a:solidFill>
                          <a:latin typeface="微软雅黑" panose="020B0503020204020204" pitchFamily="34" charset="-122"/>
                          <a:ea typeface="微软雅黑" panose="020B0503020204020204" pitchFamily="34" charset="-122"/>
                        </a:rPr>
                        <a:t>7.38</a:t>
                      </a:r>
                      <a:endParaRPr lang="zh-CN" altLang="en-US" sz="1900" dirty="0">
                        <a:solidFill>
                          <a:schemeClr val="tx1"/>
                        </a:solidFill>
                        <a:latin typeface="微软雅黑" panose="020B0503020204020204" pitchFamily="34" charset="-122"/>
                        <a:ea typeface="微软雅黑" panose="020B0503020204020204" pitchFamily="34" charset="-122"/>
                      </a:endParaRPr>
                    </a:p>
                  </a:txBody>
                  <a:tcPr marL="95231" marR="95231" marT="47615" marB="476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2974344"/>
                  </a:ext>
                </a:extLst>
              </a:tr>
              <a:tr h="437159">
                <a:tc>
                  <a:txBody>
                    <a:bodyPr/>
                    <a:lstStyle/>
                    <a:p>
                      <a:pPr algn="ctr"/>
                      <a:r>
                        <a:rPr lang="zh-CN" altLang="en-US" sz="1900" dirty="0" smtClean="0">
                          <a:solidFill>
                            <a:schemeClr val="tx1"/>
                          </a:solidFill>
                          <a:latin typeface="微软雅黑" panose="020B0503020204020204" pitchFamily="34" charset="-122"/>
                          <a:ea typeface="微软雅黑" panose="020B0503020204020204" pitchFamily="34" charset="-122"/>
                        </a:rPr>
                        <a:t>小波变换</a:t>
                      </a:r>
                      <a:r>
                        <a:rPr lang="en-US" altLang="zh-CN" sz="1900" dirty="0" smtClean="0">
                          <a:solidFill>
                            <a:schemeClr val="tx1"/>
                          </a:solidFill>
                          <a:latin typeface="微软雅黑" panose="020B0503020204020204" pitchFamily="34" charset="-122"/>
                          <a:ea typeface="微软雅黑" panose="020B0503020204020204" pitchFamily="34" charset="-122"/>
                        </a:rPr>
                        <a:t>-</a:t>
                      </a:r>
                      <a:r>
                        <a:rPr lang="zh-CN" altLang="en-US" sz="1900" smtClean="0">
                          <a:solidFill>
                            <a:schemeClr val="tx1"/>
                          </a:solidFill>
                          <a:latin typeface="微软雅黑" panose="020B0503020204020204" pitchFamily="34" charset="-122"/>
                          <a:ea typeface="微软雅黑" panose="020B0503020204020204" pitchFamily="34" charset="-122"/>
                        </a:rPr>
                        <a:t>结果改进</a:t>
                      </a:r>
                      <a:endParaRPr lang="zh-CN" altLang="en-US" sz="1900" dirty="0">
                        <a:solidFill>
                          <a:schemeClr val="tx1"/>
                        </a:solidFill>
                        <a:latin typeface="微软雅黑" panose="020B0503020204020204" pitchFamily="34" charset="-122"/>
                        <a:ea typeface="微软雅黑" panose="020B0503020204020204" pitchFamily="34" charset="-122"/>
                      </a:endParaRPr>
                    </a:p>
                  </a:txBody>
                  <a:tcPr marL="95231" marR="95231" marT="47615" marB="476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smtClean="0">
                          <a:solidFill>
                            <a:schemeClr val="tx1"/>
                          </a:solidFill>
                          <a:latin typeface="微软雅黑" panose="020B0503020204020204" pitchFamily="34" charset="-122"/>
                          <a:ea typeface="微软雅黑" panose="020B0503020204020204" pitchFamily="34" charset="-122"/>
                        </a:rPr>
                        <a:t>293</a:t>
                      </a:r>
                      <a:endParaRPr lang="zh-CN" altLang="en-US" sz="1900" dirty="0">
                        <a:solidFill>
                          <a:schemeClr val="tx1"/>
                        </a:solidFill>
                        <a:latin typeface="微软雅黑" panose="020B0503020204020204" pitchFamily="34" charset="-122"/>
                        <a:ea typeface="微软雅黑" panose="020B0503020204020204" pitchFamily="34" charset="-122"/>
                      </a:endParaRPr>
                    </a:p>
                  </a:txBody>
                  <a:tcPr marL="95231" marR="95231" marT="47615" marB="476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smtClean="0">
                          <a:solidFill>
                            <a:schemeClr val="tx1"/>
                          </a:solidFill>
                          <a:latin typeface="微软雅黑" panose="020B0503020204020204" pitchFamily="34" charset="-122"/>
                          <a:ea typeface="微软雅黑" panose="020B0503020204020204" pitchFamily="34" charset="-122"/>
                        </a:rPr>
                        <a:t>8.75</a:t>
                      </a:r>
                      <a:endParaRPr lang="zh-CN" altLang="en-US" sz="1900" dirty="0">
                        <a:solidFill>
                          <a:schemeClr val="tx1"/>
                        </a:solidFill>
                        <a:latin typeface="微软雅黑" panose="020B0503020204020204" pitchFamily="34" charset="-122"/>
                        <a:ea typeface="微软雅黑" panose="020B0503020204020204" pitchFamily="34" charset="-122"/>
                      </a:endParaRPr>
                    </a:p>
                  </a:txBody>
                  <a:tcPr marL="95231" marR="95231" marT="47615" marB="476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192457"/>
                  </a:ext>
                </a:extLst>
              </a:tr>
              <a:tr h="425969">
                <a:tc>
                  <a:txBody>
                    <a:bodyPr/>
                    <a:lstStyle/>
                    <a:p>
                      <a:pPr marL="0" marR="0" lvl="0" indent="0" algn="ctr" defTabSz="914368" rtl="0" eaLnBrk="1" fontAlgn="auto" latinLnBrk="0" hangingPunct="1">
                        <a:lnSpc>
                          <a:spcPct val="100000"/>
                        </a:lnSpc>
                        <a:spcBef>
                          <a:spcPts val="0"/>
                        </a:spcBef>
                        <a:spcAft>
                          <a:spcPts val="0"/>
                        </a:spcAft>
                        <a:buClrTx/>
                        <a:buSzTx/>
                        <a:buFontTx/>
                        <a:buNone/>
                        <a:tabLst/>
                        <a:defRPr/>
                      </a:pPr>
                      <a:r>
                        <a:rPr lang="zh-CN" altLang="en-US" sz="1900" dirty="0" smtClean="0">
                          <a:solidFill>
                            <a:schemeClr val="tx1"/>
                          </a:solidFill>
                          <a:latin typeface="微软雅黑" panose="020B0503020204020204" pitchFamily="34" charset="-122"/>
                          <a:ea typeface="微软雅黑" panose="020B0503020204020204" pitchFamily="34" charset="-122"/>
                        </a:rPr>
                        <a:t>局部异常因子</a:t>
                      </a:r>
                    </a:p>
                  </a:txBody>
                  <a:tcPr marL="95231" marR="95231" marT="47615" marB="476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smtClean="0">
                          <a:solidFill>
                            <a:schemeClr val="tx1"/>
                          </a:solidFill>
                          <a:latin typeface="微软雅黑" panose="020B0503020204020204" pitchFamily="34" charset="-122"/>
                          <a:ea typeface="微软雅黑" panose="020B0503020204020204" pitchFamily="34" charset="-122"/>
                        </a:rPr>
                        <a:t>292</a:t>
                      </a:r>
                    </a:p>
                  </a:txBody>
                  <a:tcPr marL="95231" marR="95231" marT="47615" marB="476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smtClean="0">
                          <a:solidFill>
                            <a:schemeClr val="tx1"/>
                          </a:solidFill>
                          <a:latin typeface="微软雅黑" panose="020B0503020204020204" pitchFamily="34" charset="-122"/>
                          <a:ea typeface="微软雅黑" panose="020B0503020204020204" pitchFamily="34" charset="-122"/>
                        </a:rPr>
                        <a:t>18.91</a:t>
                      </a:r>
                    </a:p>
                  </a:txBody>
                  <a:tcPr marL="95231" marR="95231" marT="47615" marB="476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1593368"/>
                  </a:ext>
                </a:extLst>
              </a:tr>
              <a:tr h="425969">
                <a:tc>
                  <a:txBody>
                    <a:bodyPr/>
                    <a:lstStyle/>
                    <a:p>
                      <a:pPr marL="0" marR="0" lvl="0" indent="0" algn="ctr" defTabSz="914368" rtl="0" eaLnBrk="1" fontAlgn="auto" latinLnBrk="0" hangingPunct="1">
                        <a:lnSpc>
                          <a:spcPct val="100000"/>
                        </a:lnSpc>
                        <a:spcBef>
                          <a:spcPts val="0"/>
                        </a:spcBef>
                        <a:spcAft>
                          <a:spcPts val="0"/>
                        </a:spcAft>
                        <a:buClrTx/>
                        <a:buSzTx/>
                        <a:buFontTx/>
                        <a:buNone/>
                        <a:tabLst/>
                        <a:defRPr/>
                      </a:pPr>
                      <a:r>
                        <a:rPr lang="zh-CN" altLang="en-US" sz="1900" dirty="0" smtClean="0">
                          <a:solidFill>
                            <a:schemeClr val="tx1"/>
                          </a:solidFill>
                          <a:latin typeface="微软雅黑" panose="020B0503020204020204" pitchFamily="34" charset="-122"/>
                          <a:ea typeface="微软雅黑" panose="020B0503020204020204" pitchFamily="34" charset="-122"/>
                        </a:rPr>
                        <a:t>最大似然法（</a:t>
                      </a:r>
                      <a:r>
                        <a:rPr lang="en-US" altLang="zh-CN" sz="1900" dirty="0" smtClean="0">
                          <a:solidFill>
                            <a:schemeClr val="tx1"/>
                          </a:solidFill>
                          <a:latin typeface="微软雅黑" panose="020B0503020204020204" pitchFamily="34" charset="-122"/>
                          <a:ea typeface="微软雅黑" panose="020B0503020204020204" pitchFamily="34" charset="-122"/>
                        </a:rPr>
                        <a:t>3</a:t>
                      </a:r>
                      <a:r>
                        <a:rPr lang="zh-CN" altLang="en-US" sz="1900" dirty="0" smtClean="0">
                          <a:solidFill>
                            <a:schemeClr val="tx1"/>
                          </a:solidFill>
                          <a:latin typeface="微软雅黑" panose="020B0503020204020204" pitchFamily="34" charset="-122"/>
                          <a:ea typeface="微软雅黑" panose="020B0503020204020204" pitchFamily="34" charset="-122"/>
                        </a:rPr>
                        <a:t>𝜎准则）</a:t>
                      </a:r>
                    </a:p>
                  </a:txBody>
                  <a:tcPr marL="95231" marR="95231" marT="47615" marB="476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smtClean="0">
                          <a:solidFill>
                            <a:schemeClr val="tx1"/>
                          </a:solidFill>
                          <a:latin typeface="微软雅黑" panose="020B0503020204020204" pitchFamily="34" charset="-122"/>
                          <a:ea typeface="微软雅黑" panose="020B0503020204020204" pitchFamily="34" charset="-122"/>
                        </a:rPr>
                        <a:t>182</a:t>
                      </a:r>
                      <a:endParaRPr lang="zh-CN" altLang="en-US" sz="1900" dirty="0">
                        <a:solidFill>
                          <a:schemeClr val="tx1"/>
                        </a:solidFill>
                        <a:latin typeface="微软雅黑" panose="020B0503020204020204" pitchFamily="34" charset="-122"/>
                        <a:ea typeface="微软雅黑" panose="020B0503020204020204" pitchFamily="34" charset="-122"/>
                      </a:endParaRPr>
                    </a:p>
                  </a:txBody>
                  <a:tcPr marL="95231" marR="95231" marT="47615" marB="476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smtClean="0">
                          <a:solidFill>
                            <a:schemeClr val="tx1"/>
                          </a:solidFill>
                          <a:latin typeface="微软雅黑" panose="020B0503020204020204" pitchFamily="34" charset="-122"/>
                          <a:ea typeface="微软雅黑" panose="020B0503020204020204" pitchFamily="34" charset="-122"/>
                        </a:rPr>
                        <a:t>14.32</a:t>
                      </a:r>
                    </a:p>
                  </a:txBody>
                  <a:tcPr marL="95231" marR="95231" marT="47615" marB="476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4966329"/>
                  </a:ext>
                </a:extLst>
              </a:tr>
            </a:tbl>
          </a:graphicData>
        </a:graphic>
      </p:graphicFrame>
      <p:sp>
        <p:nvSpPr>
          <p:cNvPr id="40" name="文本框 39"/>
          <p:cNvSpPr txBox="1"/>
          <p:nvPr/>
        </p:nvSpPr>
        <p:spPr>
          <a:xfrm>
            <a:off x="516484" y="5572476"/>
            <a:ext cx="8099167" cy="507831"/>
          </a:xfrm>
          <a:prstGeom prst="rect">
            <a:avLst/>
          </a:prstGeom>
          <a:noFill/>
        </p:spPr>
        <p:txBody>
          <a:bodyPr wrap="square" rtlCol="0">
            <a:spAutoFit/>
          </a:bodyPr>
          <a:lstStyle/>
          <a:p>
            <a:pPr algn="ctr">
              <a:lnSpc>
                <a:spcPct val="150000"/>
              </a:lnSpc>
              <a:defRP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经过预处理后有效地理数据点 总计为 </a:t>
            </a:r>
            <a:r>
              <a:rPr lang="en-US" altLang="zh-CN" b="1" dirty="0">
                <a:latin typeface="微软雅黑" panose="020B0503020204020204" pitchFamily="34" charset="-122"/>
                <a:ea typeface="微软雅黑" panose="020B0503020204020204" pitchFamily="34" charset="-122"/>
              </a:rPr>
              <a:t>3185</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个</a:t>
            </a:r>
          </a:p>
        </p:txBody>
      </p:sp>
    </p:spTree>
    <p:extLst>
      <p:ext uri="{BB962C8B-B14F-4D97-AF65-F5344CB8AC3E}">
        <p14:creationId xmlns:p14="http://schemas.microsoft.com/office/powerpoint/2010/main" val="20932588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等腰三角形 31"/>
          <p:cNvSpPr/>
          <p:nvPr/>
        </p:nvSpPr>
        <p:spPr>
          <a:xfrm rot="10800000">
            <a:off x="1403648" y="1018648"/>
            <a:ext cx="290416" cy="178103"/>
          </a:xfrm>
          <a:prstGeom prst="triangl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graphicFrame>
        <p:nvGraphicFramePr>
          <p:cNvPr id="3" name="表格 2"/>
          <p:cNvGraphicFramePr>
            <a:graphicFrameLocks noGrp="1"/>
          </p:cNvGraphicFramePr>
          <p:nvPr/>
        </p:nvGraphicFramePr>
        <p:xfrm>
          <a:off x="-10849" y="657534"/>
          <a:ext cx="9154839" cy="396240"/>
        </p:xfrm>
        <a:graphic>
          <a:graphicData uri="http://schemas.openxmlformats.org/drawingml/2006/table">
            <a:tbl>
              <a:tblPr firstRow="1" bandRow="1">
                <a:tableStyleId>{5C22544A-7EE6-4342-B048-85BDC9FD1C3A}</a:tableStyleId>
              </a:tblPr>
              <a:tblGrid>
                <a:gridCol w="3051613">
                  <a:extLst>
                    <a:ext uri="{9D8B030D-6E8A-4147-A177-3AD203B41FA5}">
                      <a16:colId xmlns:a16="http://schemas.microsoft.com/office/drawing/2014/main" val="2745002763"/>
                    </a:ext>
                  </a:extLst>
                </a:gridCol>
                <a:gridCol w="3051613">
                  <a:extLst>
                    <a:ext uri="{9D8B030D-6E8A-4147-A177-3AD203B41FA5}">
                      <a16:colId xmlns:a16="http://schemas.microsoft.com/office/drawing/2014/main" val="2235817695"/>
                    </a:ext>
                  </a:extLst>
                </a:gridCol>
                <a:gridCol w="3051613">
                  <a:extLst>
                    <a:ext uri="{9D8B030D-6E8A-4147-A177-3AD203B41FA5}">
                      <a16:colId xmlns:a16="http://schemas.microsoft.com/office/drawing/2014/main" val="661315824"/>
                    </a:ext>
                  </a:extLst>
                </a:gridCol>
              </a:tblGrid>
              <a:tr h="370840">
                <a:tc>
                  <a:txBody>
                    <a:bodyPr/>
                    <a:lstStyle/>
                    <a:p>
                      <a:pPr algn="ctr"/>
                      <a:r>
                        <a:rPr lang="zh-CN" altLang="en-US" sz="2000" b="1" dirty="0" smtClean="0">
                          <a:solidFill>
                            <a:schemeClr val="tx1"/>
                          </a:solidFill>
                          <a:latin typeface="等线" panose="02010600030101010101" pitchFamily="2" charset="-122"/>
                          <a:ea typeface="+mn-ea"/>
                        </a:rPr>
                        <a:t>基于曲线的异常检测分析</a:t>
                      </a:r>
                      <a:endParaRPr lang="zh-CN" altLang="en-US" sz="20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CN" altLang="en-US" sz="1800" b="0" dirty="0" smtClean="0">
                          <a:solidFill>
                            <a:schemeClr val="tx1"/>
                          </a:solidFill>
                          <a:latin typeface="等线" panose="02010600030101010101" pitchFamily="2" charset="-122"/>
                          <a:ea typeface="+mn-ea"/>
                        </a:rPr>
                        <a:t>基于曲线的时序数据预测</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0" kern="1200" dirty="0" smtClean="0">
                          <a:solidFill>
                            <a:schemeClr val="tx1"/>
                          </a:solidFill>
                          <a:latin typeface="等线" panose="02010600030101010101" pitchFamily="2" charset="-122"/>
                          <a:ea typeface="+mn-ea"/>
                          <a:cs typeface="+mn-cs"/>
                        </a:rPr>
                        <a:t>基于图像的异常区域检测</a:t>
                      </a:r>
                      <a:endParaRPr lang="zh-CN" altLang="en-US" sz="1800" b="0" kern="1200" dirty="0">
                        <a:solidFill>
                          <a:schemeClr val="tx1"/>
                        </a:solidFill>
                        <a:latin typeface="等线" panose="02010600030101010101" pitchFamily="2" charset="-12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286669"/>
                  </a:ext>
                </a:extLst>
              </a:tr>
            </a:tbl>
          </a:graphicData>
        </a:graphic>
      </p:graphicFrame>
      <p:sp>
        <p:nvSpPr>
          <p:cNvPr id="26" name="矩形 25"/>
          <p:cNvSpPr/>
          <p:nvPr/>
        </p:nvSpPr>
        <p:spPr>
          <a:xfrm>
            <a:off x="-10839" y="0"/>
            <a:ext cx="9154839" cy="673834"/>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文本框 26"/>
          <p:cNvSpPr txBox="1"/>
          <p:nvPr/>
        </p:nvSpPr>
        <p:spPr>
          <a:xfrm>
            <a:off x="352661"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课题背景</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2519178"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数据概览</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770448" y="146169"/>
            <a:ext cx="1645859"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研究内容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021718" y="148570"/>
            <a:ext cx="1493017"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总结展望</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1806338" y="1316803"/>
            <a:ext cx="5519460" cy="584775"/>
          </a:xfrm>
          <a:prstGeom prst="rect">
            <a:avLst/>
          </a:prstGeom>
        </p:spPr>
        <p:txBody>
          <a:bodyPr wrap="none">
            <a:spAutoFit/>
          </a:bodyPr>
          <a:lstStyle/>
          <a:p>
            <a:pPr algn="ctr"/>
            <a:r>
              <a:rPr lang="zh-CN" altLang="en-US" sz="3200" b="1" dirty="0" smtClean="0">
                <a:latin typeface="等线" panose="02010600030101010101" pitchFamily="2" charset="-122"/>
              </a:rPr>
              <a:t>基于曲线的异常检测算法总结</a:t>
            </a:r>
            <a:endParaRPr lang="zh-CN" altLang="en-US" sz="3200" b="1" dirty="0">
              <a:latin typeface="等线" panose="02010600030101010101" pitchFamily="2" charset="-122"/>
            </a:endParaRPr>
          </a:p>
        </p:txBody>
      </p:sp>
      <p:sp>
        <p:nvSpPr>
          <p:cNvPr id="21" name="文本框 20"/>
          <p:cNvSpPr txBox="1"/>
          <p:nvPr/>
        </p:nvSpPr>
        <p:spPr>
          <a:xfrm>
            <a:off x="178980" y="6019254"/>
            <a:ext cx="8766820" cy="369332"/>
          </a:xfrm>
          <a:prstGeom prst="rect">
            <a:avLst/>
          </a:prstGeom>
          <a:noFill/>
        </p:spPr>
        <p:txBody>
          <a:bodyPr wrap="square" rtlCol="0">
            <a:spAutoFit/>
          </a:bodyPr>
          <a:lstStyle/>
          <a:p>
            <a:pPr algn="ct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差分运算法善于检出</a:t>
            </a:r>
            <a:r>
              <a:rPr lang="zh-CN" altLang="en-US" b="1" dirty="0" smtClean="0">
                <a:latin typeface="微软雅黑" panose="020B0503020204020204" pitchFamily="34" charset="-122"/>
                <a:ea typeface="微软雅黑" panose="020B0503020204020204" pitchFamily="34" charset="-122"/>
              </a:rPr>
              <a:t>小规模时序定位数据</a:t>
            </a:r>
            <a:r>
              <a:rPr lang="zh-CN" altLang="en-US" dirty="0" smtClean="0">
                <a:latin typeface="微软雅黑" panose="020B0503020204020204" pitchFamily="34" charset="-122"/>
                <a:ea typeface="微软雅黑" panose="020B0503020204020204" pitchFamily="34" charset="-122"/>
              </a:rPr>
              <a:t>中出现的</a:t>
            </a:r>
            <a:r>
              <a:rPr lang="zh-CN" altLang="en-US" b="1" dirty="0" smtClean="0">
                <a:latin typeface="微软雅黑" panose="020B0503020204020204" pitchFamily="34" charset="-122"/>
                <a:ea typeface="微软雅黑" panose="020B0503020204020204" pitchFamily="34" charset="-122"/>
              </a:rPr>
              <a:t>单次陡变</a:t>
            </a:r>
            <a:endParaRPr lang="en-US" altLang="zh-CN" dirty="0" smtClean="0">
              <a:latin typeface="微软雅黑" panose="020B0503020204020204" pitchFamily="34" charset="-122"/>
              <a:ea typeface="微软雅黑" panose="020B0503020204020204" pitchFamily="34" charset="-122"/>
            </a:endParaRPr>
          </a:p>
        </p:txBody>
      </p:sp>
      <p:grpSp>
        <p:nvGrpSpPr>
          <p:cNvPr id="22" name="组合 21"/>
          <p:cNvGrpSpPr/>
          <p:nvPr/>
        </p:nvGrpSpPr>
        <p:grpSpPr>
          <a:xfrm>
            <a:off x="1217387" y="2047065"/>
            <a:ext cx="6690007" cy="3769432"/>
            <a:chOff x="1942039" y="1385275"/>
            <a:chExt cx="8206796" cy="4624055"/>
          </a:xfrm>
        </p:grpSpPr>
        <p:pic>
          <p:nvPicPr>
            <p:cNvPr id="23" name="图片 2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942039" y="1385275"/>
              <a:ext cx="8206796" cy="4624055"/>
            </a:xfrm>
            <a:prstGeom prst="rect">
              <a:avLst/>
            </a:prstGeom>
          </p:spPr>
        </p:pic>
        <p:sp>
          <p:nvSpPr>
            <p:cNvPr id="24" name="文本框 23"/>
            <p:cNvSpPr txBox="1"/>
            <p:nvPr/>
          </p:nvSpPr>
          <p:spPr>
            <a:xfrm>
              <a:off x="2893242" y="4909627"/>
              <a:ext cx="1861913" cy="492443"/>
            </a:xfrm>
            <a:prstGeom prst="rect">
              <a:avLst/>
            </a:prstGeom>
            <a:noFill/>
          </p:spPr>
          <p:txBody>
            <a:bodyPr wrap="square" rtlCol="0">
              <a:spAutoFit/>
            </a:bodyPr>
            <a:lstStyle/>
            <a:p>
              <a:pPr algn="ctr"/>
              <a:r>
                <a:rPr lang="zh-CN" altLang="en-US" b="1" dirty="0">
                  <a:latin typeface="等线" panose="02010600030101010101" pitchFamily="2" charset="-122"/>
                  <a:ea typeface="等线" panose="02010600030101010101" pitchFamily="2" charset="-122"/>
                </a:rPr>
                <a:t>异常</a:t>
              </a:r>
              <a:endParaRPr lang="zh-CN" altLang="en-US" sz="1500" b="1" dirty="0">
                <a:latin typeface="等线" panose="02010600030101010101" pitchFamily="2" charset="-122"/>
                <a:ea typeface="等线" panose="02010600030101010101" pitchFamily="2" charset="-122"/>
              </a:endParaRPr>
            </a:p>
          </p:txBody>
        </p:sp>
        <p:sp>
          <p:nvSpPr>
            <p:cNvPr id="25" name="椭圆 24"/>
            <p:cNvSpPr/>
            <p:nvPr/>
          </p:nvSpPr>
          <p:spPr>
            <a:xfrm>
              <a:off x="3532794" y="3697302"/>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350">
                <a:solidFill>
                  <a:prstClr val="white"/>
                </a:solidFill>
                <a:latin typeface="Calibri" panose="020F0502020204030204"/>
                <a:ea typeface="宋体" panose="02010600030101010101" pitchFamily="2" charset="-122"/>
              </a:endParaRPr>
            </a:p>
          </p:txBody>
        </p:sp>
        <p:sp>
          <p:nvSpPr>
            <p:cNvPr id="28" name="椭圆 27"/>
            <p:cNvSpPr/>
            <p:nvPr/>
          </p:nvSpPr>
          <p:spPr>
            <a:xfrm>
              <a:off x="3824197" y="4162022"/>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350">
                <a:solidFill>
                  <a:prstClr val="white"/>
                </a:solidFill>
                <a:latin typeface="Calibri" panose="020F0502020204030204"/>
                <a:ea typeface="宋体" panose="02010600030101010101" pitchFamily="2" charset="-122"/>
              </a:endParaRPr>
            </a:p>
          </p:txBody>
        </p:sp>
        <p:sp>
          <p:nvSpPr>
            <p:cNvPr id="30" name="文本框 29"/>
            <p:cNvSpPr txBox="1"/>
            <p:nvPr/>
          </p:nvSpPr>
          <p:spPr>
            <a:xfrm>
              <a:off x="4719664" y="4545693"/>
              <a:ext cx="1665737" cy="396434"/>
            </a:xfrm>
            <a:prstGeom prst="rect">
              <a:avLst/>
            </a:prstGeom>
            <a:noFill/>
            <a:ln>
              <a:solidFill>
                <a:schemeClr val="tx1"/>
              </a:solidFill>
            </a:ln>
          </p:spPr>
          <p:txBody>
            <a:bodyPr wrap="square" rtlCol="0">
              <a:spAutoFit/>
            </a:bodyPr>
            <a:lstStyle/>
            <a:p>
              <a:pPr algn="ctr">
                <a:defRPr/>
              </a:pPr>
              <a:r>
                <a:rPr lang="zh-CN" altLang="en-US" sz="1500" dirty="0" smtClean="0">
                  <a:solidFill>
                    <a:prstClr val="black"/>
                  </a:solidFill>
                  <a:latin typeface="微软雅黑" panose="020B0503020204020204" pitchFamily="34" charset="-122"/>
                  <a:ea typeface="微软雅黑" panose="020B0503020204020204" pitchFamily="34" charset="-122"/>
                </a:rPr>
                <a:t>单次陡变</a:t>
              </a:r>
              <a:endParaRPr lang="zh-CN" altLang="en-US" sz="1500" dirty="0">
                <a:solidFill>
                  <a:prstClr val="black"/>
                </a:solidFill>
                <a:latin typeface="微软雅黑" panose="020B0503020204020204" pitchFamily="34" charset="-122"/>
                <a:ea typeface="微软雅黑" panose="020B0503020204020204" pitchFamily="34" charset="-122"/>
              </a:endParaRPr>
            </a:p>
          </p:txBody>
        </p:sp>
        <p:cxnSp>
          <p:nvCxnSpPr>
            <p:cNvPr id="31" name="直接箭头连接符 30"/>
            <p:cNvCxnSpPr>
              <a:stCxn id="30" idx="1"/>
              <a:endCxn id="28" idx="5"/>
            </p:cNvCxnSpPr>
            <p:nvPr/>
          </p:nvCxnSpPr>
          <p:spPr>
            <a:xfrm flipH="1" flipV="1">
              <a:off x="4072926" y="4410751"/>
              <a:ext cx="646738" cy="333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p:cNvCxnSpPr>
              <a:stCxn id="30" idx="0"/>
            </p:cNvCxnSpPr>
            <p:nvPr/>
          </p:nvCxnSpPr>
          <p:spPr>
            <a:xfrm flipH="1" flipV="1">
              <a:off x="3824199" y="3888716"/>
              <a:ext cx="1728333" cy="6569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654992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等腰三角形 31"/>
          <p:cNvSpPr/>
          <p:nvPr/>
        </p:nvSpPr>
        <p:spPr>
          <a:xfrm rot="10800000">
            <a:off x="4353592" y="1018648"/>
            <a:ext cx="290416" cy="178103"/>
          </a:xfrm>
          <a:prstGeom prst="triangl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graphicFrame>
        <p:nvGraphicFramePr>
          <p:cNvPr id="3" name="表格 2"/>
          <p:cNvGraphicFramePr>
            <a:graphicFrameLocks noGrp="1"/>
          </p:cNvGraphicFramePr>
          <p:nvPr>
            <p:extLst>
              <p:ext uri="{D42A27DB-BD31-4B8C-83A1-F6EECF244321}">
                <p14:modId xmlns:p14="http://schemas.microsoft.com/office/powerpoint/2010/main" val="3646587795"/>
              </p:ext>
            </p:extLst>
          </p:nvPr>
        </p:nvGraphicFramePr>
        <p:xfrm>
          <a:off x="-10849" y="657534"/>
          <a:ext cx="9154839" cy="396240"/>
        </p:xfrm>
        <a:graphic>
          <a:graphicData uri="http://schemas.openxmlformats.org/drawingml/2006/table">
            <a:tbl>
              <a:tblPr firstRow="1" bandRow="1">
                <a:tableStyleId>{5C22544A-7EE6-4342-B048-85BDC9FD1C3A}</a:tableStyleId>
              </a:tblPr>
              <a:tblGrid>
                <a:gridCol w="3051613">
                  <a:extLst>
                    <a:ext uri="{9D8B030D-6E8A-4147-A177-3AD203B41FA5}">
                      <a16:colId xmlns:a16="http://schemas.microsoft.com/office/drawing/2014/main" val="2745002763"/>
                    </a:ext>
                  </a:extLst>
                </a:gridCol>
                <a:gridCol w="3051613">
                  <a:extLst>
                    <a:ext uri="{9D8B030D-6E8A-4147-A177-3AD203B41FA5}">
                      <a16:colId xmlns:a16="http://schemas.microsoft.com/office/drawing/2014/main" val="2235817695"/>
                    </a:ext>
                  </a:extLst>
                </a:gridCol>
                <a:gridCol w="3051613">
                  <a:extLst>
                    <a:ext uri="{9D8B030D-6E8A-4147-A177-3AD203B41FA5}">
                      <a16:colId xmlns:a16="http://schemas.microsoft.com/office/drawing/2014/main" val="661315824"/>
                    </a:ext>
                  </a:extLst>
                </a:gridCol>
              </a:tblGrid>
              <a:tr h="370840">
                <a:tc>
                  <a:txBody>
                    <a:bodyPr/>
                    <a:lstStyle/>
                    <a:p>
                      <a:pPr algn="ctr"/>
                      <a:r>
                        <a:rPr lang="zh-CN" altLang="en-US" sz="2000" b="0" dirty="0" smtClean="0">
                          <a:solidFill>
                            <a:schemeClr val="tx1"/>
                          </a:solidFill>
                          <a:latin typeface="等线" panose="02010600030101010101" pitchFamily="2" charset="-122"/>
                          <a:ea typeface="+mn-ea"/>
                        </a:rPr>
                        <a:t>基于曲线的异常检测分析</a:t>
                      </a:r>
                      <a:endParaRPr lang="zh-CN" altLang="en-US" sz="20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kern="1200" dirty="0" smtClean="0">
                          <a:solidFill>
                            <a:schemeClr val="tx1"/>
                          </a:solidFill>
                          <a:latin typeface="等线" panose="02010600030101010101" pitchFamily="2" charset="-122"/>
                          <a:ea typeface="+mn-ea"/>
                          <a:cs typeface="+mn-cs"/>
                        </a:rPr>
                        <a:t>基于曲线的时序数据预测</a:t>
                      </a:r>
                      <a:endParaRPr lang="zh-CN" altLang="en-US" sz="2000" b="1" kern="1200" dirty="0">
                        <a:solidFill>
                          <a:schemeClr val="tx1"/>
                        </a:solidFill>
                        <a:latin typeface="等线" panose="02010600030101010101" pitchFamily="2" charset="-12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a:r>
                        <a:rPr lang="zh-CN" altLang="en-US" sz="1800" b="0" kern="1200" dirty="0" smtClean="0">
                          <a:solidFill>
                            <a:schemeClr val="tx1"/>
                          </a:solidFill>
                          <a:latin typeface="等线" panose="02010600030101010101" pitchFamily="2" charset="-122"/>
                          <a:ea typeface="+mn-ea"/>
                          <a:cs typeface="+mn-cs"/>
                        </a:rPr>
                        <a:t>基于图像的异常区域检测</a:t>
                      </a:r>
                      <a:endParaRPr lang="zh-CN" altLang="en-US" sz="1800" b="0" kern="1200" dirty="0">
                        <a:solidFill>
                          <a:schemeClr val="tx1"/>
                        </a:solidFill>
                        <a:latin typeface="等线" panose="02010600030101010101" pitchFamily="2" charset="-12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286669"/>
                  </a:ext>
                </a:extLst>
              </a:tr>
            </a:tbl>
          </a:graphicData>
        </a:graphic>
      </p:graphicFrame>
      <p:sp>
        <p:nvSpPr>
          <p:cNvPr id="26" name="矩形 25"/>
          <p:cNvSpPr/>
          <p:nvPr/>
        </p:nvSpPr>
        <p:spPr>
          <a:xfrm>
            <a:off x="-10839" y="0"/>
            <a:ext cx="9154839" cy="673834"/>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文本框 26"/>
          <p:cNvSpPr txBox="1"/>
          <p:nvPr/>
        </p:nvSpPr>
        <p:spPr>
          <a:xfrm>
            <a:off x="352661"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课题背景</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2519178"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数据概览</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770448" y="146169"/>
            <a:ext cx="1645859"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研究内容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021718" y="148570"/>
            <a:ext cx="1493017"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总结展望</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2216706" y="1316803"/>
            <a:ext cx="4698723" cy="892552"/>
          </a:xfrm>
          <a:prstGeom prst="rect">
            <a:avLst/>
          </a:prstGeom>
        </p:spPr>
        <p:txBody>
          <a:bodyPr wrap="none">
            <a:spAutoFit/>
          </a:bodyPr>
          <a:lstStyle/>
          <a:p>
            <a:pPr algn="ctr"/>
            <a:r>
              <a:rPr lang="zh-CN" altLang="en-US" sz="3200" b="1" dirty="0" smtClean="0">
                <a:latin typeface="等线" panose="02010600030101010101" pitchFamily="2" charset="-122"/>
              </a:rPr>
              <a:t>基于曲线的时序数据预测</a:t>
            </a:r>
            <a:endParaRPr lang="en-US" altLang="zh-CN" sz="3200" b="1" dirty="0" smtClean="0">
              <a:latin typeface="等线" panose="02010600030101010101" pitchFamily="2" charset="-122"/>
            </a:endParaRPr>
          </a:p>
          <a:p>
            <a:pPr algn="ctr"/>
            <a:r>
              <a:rPr lang="en-US" altLang="zh-CN" sz="2000" b="1" dirty="0" smtClean="0">
                <a:latin typeface="等线" panose="02010600030101010101" pitchFamily="2" charset="-122"/>
              </a:rPr>
              <a:t>—— </a:t>
            </a:r>
            <a:r>
              <a:rPr lang="zh-CN" altLang="en-US" sz="2000" b="1" dirty="0" smtClean="0">
                <a:latin typeface="等线" panose="02010600030101010101" pitchFamily="2" charset="-122"/>
              </a:rPr>
              <a:t>检测</a:t>
            </a:r>
            <a:r>
              <a:rPr lang="zh-CN" altLang="en-US" sz="2000" b="1" dirty="0">
                <a:latin typeface="等线" panose="02010600030101010101" pitchFamily="2" charset="-122"/>
              </a:rPr>
              <a:t>局部时刻的异常</a:t>
            </a:r>
            <a:r>
              <a:rPr lang="zh-CN" altLang="en-US" sz="2000" b="1" dirty="0" smtClean="0">
                <a:latin typeface="等线" panose="02010600030101010101" pitchFamily="2" charset="-122"/>
              </a:rPr>
              <a:t>事件 </a:t>
            </a:r>
            <a:r>
              <a:rPr lang="en-US" altLang="zh-CN" sz="2000" b="1" dirty="0" smtClean="0">
                <a:latin typeface="等线" panose="02010600030101010101" pitchFamily="2" charset="-122"/>
              </a:rPr>
              <a:t>——</a:t>
            </a:r>
            <a:endParaRPr lang="zh-CN" altLang="en-US" sz="2000" b="1" dirty="0">
              <a:latin typeface="等线" panose="02010600030101010101" pitchFamily="2" charset="-122"/>
            </a:endParaRPr>
          </a:p>
        </p:txBody>
      </p:sp>
      <p:grpSp>
        <p:nvGrpSpPr>
          <p:cNvPr id="19" name="组合 18"/>
          <p:cNvGrpSpPr/>
          <p:nvPr/>
        </p:nvGrpSpPr>
        <p:grpSpPr>
          <a:xfrm>
            <a:off x="661586" y="2348880"/>
            <a:ext cx="7674428" cy="3399065"/>
            <a:chOff x="979714" y="1533970"/>
            <a:chExt cx="10232570" cy="4532086"/>
          </a:xfrm>
        </p:grpSpPr>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920" y="1533970"/>
              <a:ext cx="9936158" cy="4531454"/>
            </a:xfrm>
            <a:prstGeom prst="rect">
              <a:avLst/>
            </a:prstGeom>
          </p:spPr>
        </p:pic>
        <p:sp>
          <p:nvSpPr>
            <p:cNvPr id="37" name="椭圆 36"/>
            <p:cNvSpPr/>
            <p:nvPr/>
          </p:nvSpPr>
          <p:spPr>
            <a:xfrm>
              <a:off x="6136191" y="4823208"/>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8" name="文本框 37"/>
            <p:cNvSpPr txBox="1"/>
            <p:nvPr/>
          </p:nvSpPr>
          <p:spPr>
            <a:xfrm>
              <a:off x="5371459" y="5635169"/>
              <a:ext cx="1056135" cy="430887"/>
            </a:xfrm>
            <a:prstGeom prst="rect">
              <a:avLst/>
            </a:prstGeom>
            <a:noFill/>
          </p:spPr>
          <p:txBody>
            <a:bodyPr wrap="square" rtlCol="0">
              <a:spAutoFit/>
            </a:bodyPr>
            <a:lstStyle/>
            <a:p>
              <a:pPr algn="ctr">
                <a:defRPr/>
              </a:pPr>
              <a:r>
                <a:rPr lang="zh-CN" altLang="en-US" sz="1500" b="1" dirty="0">
                  <a:solidFill>
                    <a:prstClr val="black"/>
                  </a:solidFill>
                  <a:latin typeface="等线" panose="02010600030101010101" pitchFamily="2" charset="-122"/>
                  <a:ea typeface="等线" panose="02010600030101010101" pitchFamily="2" charset="-122"/>
                </a:rPr>
                <a:t>日期</a:t>
              </a:r>
            </a:p>
          </p:txBody>
        </p:sp>
        <p:sp>
          <p:nvSpPr>
            <p:cNvPr id="39" name="文本框 38"/>
            <p:cNvSpPr txBox="1"/>
            <p:nvPr/>
          </p:nvSpPr>
          <p:spPr>
            <a:xfrm>
              <a:off x="10156149" y="4914556"/>
              <a:ext cx="1056135" cy="430887"/>
            </a:xfrm>
            <a:prstGeom prst="rect">
              <a:avLst/>
            </a:prstGeom>
            <a:noFill/>
          </p:spPr>
          <p:txBody>
            <a:bodyPr wrap="square" rtlCol="0">
              <a:spAutoFit/>
            </a:bodyPr>
            <a:lstStyle/>
            <a:p>
              <a:pPr algn="ctr">
                <a:defRPr/>
              </a:pPr>
              <a:r>
                <a:rPr lang="zh-CN" altLang="en-US" sz="1500" b="1" dirty="0">
                  <a:solidFill>
                    <a:prstClr val="black"/>
                  </a:solidFill>
                  <a:latin typeface="等线" panose="02010600030101010101" pitchFamily="2" charset="-122"/>
                  <a:ea typeface="等线" panose="02010600030101010101" pitchFamily="2" charset="-122"/>
                </a:rPr>
                <a:t>小时</a:t>
              </a:r>
            </a:p>
          </p:txBody>
        </p:sp>
        <p:sp>
          <p:nvSpPr>
            <p:cNvPr id="40" name="文本框 39"/>
            <p:cNvSpPr txBox="1"/>
            <p:nvPr/>
          </p:nvSpPr>
          <p:spPr>
            <a:xfrm>
              <a:off x="979714" y="2428622"/>
              <a:ext cx="1591133" cy="430887"/>
            </a:xfrm>
            <a:prstGeom prst="rect">
              <a:avLst/>
            </a:prstGeom>
            <a:noFill/>
          </p:spPr>
          <p:txBody>
            <a:bodyPr wrap="square" rtlCol="0">
              <a:spAutoFit/>
            </a:bodyPr>
            <a:lstStyle/>
            <a:p>
              <a:pPr algn="ctr">
                <a:defRPr/>
              </a:pPr>
              <a:r>
                <a:rPr lang="zh-CN" altLang="en-US" sz="1500" b="1" dirty="0">
                  <a:solidFill>
                    <a:prstClr val="black"/>
                  </a:solidFill>
                  <a:latin typeface="等线" panose="02010600030101010101" pitchFamily="2" charset="-122"/>
                  <a:ea typeface="等线" panose="02010600030101010101" pitchFamily="2" charset="-122"/>
                </a:rPr>
                <a:t>定位终端数</a:t>
              </a:r>
            </a:p>
          </p:txBody>
        </p:sp>
        <p:sp>
          <p:nvSpPr>
            <p:cNvPr id="41" name="椭圆 40"/>
            <p:cNvSpPr/>
            <p:nvPr/>
          </p:nvSpPr>
          <p:spPr>
            <a:xfrm>
              <a:off x="8479132" y="2186647"/>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7459003" y="4623154"/>
              <a:ext cx="1665737" cy="430887"/>
            </a:xfrm>
            <a:prstGeom prst="rect">
              <a:avLst/>
            </a:prstGeom>
            <a:noFill/>
            <a:ln>
              <a:solidFill>
                <a:schemeClr val="tx1"/>
              </a:solidFill>
            </a:ln>
          </p:spPr>
          <p:txBody>
            <a:bodyPr wrap="square" rtlCol="0">
              <a:spAutoFit/>
            </a:bodyPr>
            <a:lstStyle/>
            <a:p>
              <a:pPr algn="ctr">
                <a:defRPr/>
              </a:pPr>
              <a:r>
                <a:rPr lang="zh-CN" altLang="en-US" sz="1500" b="1" u="sng" dirty="0">
                  <a:solidFill>
                    <a:prstClr val="black"/>
                  </a:solidFill>
                  <a:latin typeface="等线" panose="02010600030101010101" pitchFamily="2" charset="-122"/>
                  <a:ea typeface="等线" panose="02010600030101010101" pitchFamily="2" charset="-122"/>
                </a:rPr>
                <a:t>小时异常点</a:t>
              </a:r>
            </a:p>
          </p:txBody>
        </p:sp>
        <p:cxnSp>
          <p:nvCxnSpPr>
            <p:cNvPr id="43" name="直接箭头连接符 42"/>
            <p:cNvCxnSpPr>
              <a:stCxn id="42" idx="1"/>
              <a:endCxn id="37" idx="6"/>
            </p:cNvCxnSpPr>
            <p:nvPr/>
          </p:nvCxnSpPr>
          <p:spPr>
            <a:xfrm flipH="1">
              <a:off x="6427594" y="4838598"/>
              <a:ext cx="1031409" cy="1303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接箭头连接符 43"/>
            <p:cNvCxnSpPr>
              <a:stCxn id="42" idx="0"/>
              <a:endCxn id="41" idx="4"/>
            </p:cNvCxnSpPr>
            <p:nvPr/>
          </p:nvCxnSpPr>
          <p:spPr>
            <a:xfrm flipV="1">
              <a:off x="8291872" y="2478050"/>
              <a:ext cx="332961" cy="21451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椭圆 44"/>
            <p:cNvSpPr/>
            <p:nvPr/>
          </p:nvSpPr>
          <p:spPr>
            <a:xfrm rot="1145992">
              <a:off x="3210365" y="2447684"/>
              <a:ext cx="713433" cy="2490860"/>
            </a:xfrm>
            <a:prstGeom prst="ellipse">
              <a:avLst/>
            </a:prstGeom>
            <a:noFill/>
            <a:ln w="38100">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文本框 45"/>
            <p:cNvSpPr txBox="1"/>
            <p:nvPr/>
          </p:nvSpPr>
          <p:spPr>
            <a:xfrm>
              <a:off x="3250798" y="5015331"/>
              <a:ext cx="2461667" cy="430887"/>
            </a:xfrm>
            <a:prstGeom prst="rect">
              <a:avLst/>
            </a:prstGeom>
            <a:noFill/>
            <a:ln>
              <a:solidFill>
                <a:schemeClr val="tx1"/>
              </a:solidFill>
            </a:ln>
          </p:spPr>
          <p:txBody>
            <a:bodyPr wrap="square" rtlCol="0">
              <a:spAutoFit/>
            </a:bodyPr>
            <a:lstStyle/>
            <a:p>
              <a:pPr algn="ctr">
                <a:defRPr/>
              </a:pPr>
              <a:r>
                <a:rPr lang="zh-CN" altLang="en-US" sz="1500" dirty="0">
                  <a:solidFill>
                    <a:prstClr val="black"/>
                  </a:solidFill>
                  <a:latin typeface="等线" panose="02010600030101010101" pitchFamily="2" charset="-122"/>
                  <a:ea typeface="等线" panose="02010600030101010101" pitchFamily="2" charset="-122"/>
                </a:rPr>
                <a:t>台风天整体异常</a:t>
              </a:r>
            </a:p>
          </p:txBody>
        </p:sp>
        <p:cxnSp>
          <p:nvCxnSpPr>
            <p:cNvPr id="47" name="直接箭头连接符 46"/>
            <p:cNvCxnSpPr>
              <a:stCxn id="46" idx="0"/>
              <a:endCxn id="45" idx="5"/>
            </p:cNvCxnSpPr>
            <p:nvPr/>
          </p:nvCxnSpPr>
          <p:spPr>
            <a:xfrm flipH="1" flipV="1">
              <a:off x="3517270" y="4607822"/>
              <a:ext cx="964361" cy="4075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 name="矩形 1"/>
          <p:cNvSpPr/>
          <p:nvPr/>
        </p:nvSpPr>
        <p:spPr>
          <a:xfrm>
            <a:off x="661586" y="6024599"/>
            <a:ext cx="7639934" cy="369332"/>
          </a:xfrm>
          <a:prstGeom prst="rect">
            <a:avLst/>
          </a:prstGeom>
        </p:spPr>
        <p:txBody>
          <a:bodyPr wrap="square">
            <a:spAutoFit/>
          </a:bodyPr>
          <a:lstStyle/>
          <a:p>
            <a:pPr marL="285750" indent="-285750" algn="ctr">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尝试通过</a:t>
            </a:r>
            <a:r>
              <a:rPr lang="zh-CN" altLang="en-US" b="1" dirty="0" smtClean="0">
                <a:latin typeface="微软雅黑" panose="020B0503020204020204" pitchFamily="34" charset="-122"/>
                <a:ea typeface="微软雅黑" panose="020B0503020204020204" pitchFamily="34" charset="-122"/>
              </a:rPr>
              <a:t>预测</a:t>
            </a:r>
            <a:r>
              <a:rPr lang="zh-CN" altLang="en-US" dirty="0" smtClean="0">
                <a:latin typeface="微软雅黑" panose="020B0503020204020204" pitchFamily="34" charset="-122"/>
                <a:ea typeface="微软雅黑" panose="020B0503020204020204" pitchFamily="34" charset="-122"/>
              </a:rPr>
              <a:t>当前时刻定位值</a:t>
            </a:r>
            <a:r>
              <a:rPr lang="zh-CN" altLang="en-US" b="1" dirty="0" smtClean="0">
                <a:latin typeface="微软雅黑" panose="020B0503020204020204" pitchFamily="34" charset="-122"/>
                <a:ea typeface="微软雅黑" panose="020B0503020204020204" pitchFamily="34" charset="-122"/>
              </a:rPr>
              <a:t>检测</a:t>
            </a:r>
            <a:r>
              <a:rPr lang="zh-CN" altLang="en-US" dirty="0" smtClean="0">
                <a:latin typeface="微软雅黑" panose="020B0503020204020204" pitchFamily="34" charset="-122"/>
                <a:ea typeface="微软雅黑" panose="020B0503020204020204" pitchFamily="34" charset="-122"/>
              </a:rPr>
              <a:t>异常</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711014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39" y="0"/>
            <a:ext cx="9144000" cy="1124744"/>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2843808" y="2132856"/>
            <a:ext cx="3384379" cy="639813"/>
            <a:chOff x="1343472" y="2420888"/>
            <a:chExt cx="3384378" cy="639812"/>
          </a:xfrm>
        </p:grpSpPr>
        <p:sp>
          <p:nvSpPr>
            <p:cNvPr id="5" name="矩形 4"/>
            <p:cNvSpPr/>
            <p:nvPr/>
          </p:nvSpPr>
          <p:spPr>
            <a:xfrm>
              <a:off x="1343472" y="2420888"/>
              <a:ext cx="612328" cy="612328"/>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文本框 5"/>
            <p:cNvSpPr txBox="1"/>
            <p:nvPr/>
          </p:nvSpPr>
          <p:spPr>
            <a:xfrm>
              <a:off x="1346259" y="2463800"/>
              <a:ext cx="632955" cy="523220"/>
            </a:xfrm>
            <a:prstGeom prst="rect">
              <a:avLst/>
            </a:prstGeom>
            <a:solidFill>
              <a:srgbClr val="0553A7"/>
            </a:solidFill>
          </p:spPr>
          <p:txBody>
            <a:bodyPr wrap="square" rtlCol="0">
              <a:spAutoFit/>
            </a:bodyPr>
            <a:lstStyle/>
            <a:p>
              <a:r>
                <a:rPr lang="en-US" altLang="zh-CN" sz="2800">
                  <a:solidFill>
                    <a:schemeClr val="bg1">
                      <a:lumMod val="95000"/>
                    </a:schemeClr>
                  </a:solidFill>
                  <a:latin typeface="微软雅黑" panose="020B0503020204020204" pitchFamily="34" charset="-122"/>
                  <a:ea typeface="微软雅黑" panose="020B0503020204020204" pitchFamily="34" charset="-122"/>
                </a:rPr>
                <a:t>01</a:t>
              </a:r>
              <a:endParaRPr lang="zh-CN" altLang="en-US" sz="2800">
                <a:solidFill>
                  <a:schemeClr val="bg1">
                    <a:lumMod val="9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1919536" y="2420888"/>
              <a:ext cx="2664296" cy="639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文本框 7"/>
            <p:cNvSpPr txBox="1"/>
            <p:nvPr/>
          </p:nvSpPr>
          <p:spPr>
            <a:xfrm>
              <a:off x="2387658" y="2476500"/>
              <a:ext cx="2340192" cy="523219"/>
            </a:xfrm>
            <a:prstGeom prst="rect">
              <a:avLst/>
            </a:prstGeom>
            <a:noFill/>
          </p:spPr>
          <p:txBody>
            <a:bodyPr wrap="square" rtlCol="0">
              <a:spAutoFit/>
            </a:bodyPr>
            <a:lstStyle/>
            <a:p>
              <a:r>
                <a:rPr lang="zh-CN" altLang="en-US" sz="2800" dirty="0" smtClean="0">
                  <a:solidFill>
                    <a:schemeClr val="tx1">
                      <a:lumMod val="85000"/>
                      <a:lumOff val="15000"/>
                    </a:schemeClr>
                  </a:solidFill>
                  <a:latin typeface="微软雅黑" panose="020B0503020204020204" pitchFamily="34" charset="-122"/>
                  <a:ea typeface="微软雅黑" panose="020B0503020204020204" pitchFamily="34" charset="-122"/>
                </a:rPr>
                <a:t>课题背景</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2843808" y="3021856"/>
            <a:ext cx="3384379" cy="639813"/>
            <a:chOff x="1343472" y="2420888"/>
            <a:chExt cx="3384378" cy="639812"/>
          </a:xfrm>
        </p:grpSpPr>
        <p:sp>
          <p:nvSpPr>
            <p:cNvPr id="10" name="矩形 9"/>
            <p:cNvSpPr/>
            <p:nvPr/>
          </p:nvSpPr>
          <p:spPr>
            <a:xfrm>
              <a:off x="1343472" y="2420888"/>
              <a:ext cx="612328" cy="612328"/>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文本框 10"/>
            <p:cNvSpPr txBox="1"/>
            <p:nvPr/>
          </p:nvSpPr>
          <p:spPr>
            <a:xfrm>
              <a:off x="1346259" y="2463800"/>
              <a:ext cx="632955" cy="523220"/>
            </a:xfrm>
            <a:prstGeom prst="rect">
              <a:avLst/>
            </a:prstGeom>
            <a:noFill/>
          </p:spPr>
          <p:txBody>
            <a:bodyPr wrap="square" rtlCol="0">
              <a:spAutoFit/>
            </a:bodyPr>
            <a:lstStyle/>
            <a:p>
              <a:r>
                <a:rPr lang="en-US" altLang="zh-CN" sz="2800">
                  <a:solidFill>
                    <a:schemeClr val="bg1">
                      <a:lumMod val="95000"/>
                    </a:schemeClr>
                  </a:solidFill>
                  <a:latin typeface="微软雅黑" panose="020B0503020204020204" pitchFamily="34" charset="-122"/>
                  <a:ea typeface="微软雅黑" panose="020B0503020204020204" pitchFamily="34" charset="-122"/>
                </a:rPr>
                <a:t>02</a:t>
              </a:r>
              <a:endParaRPr lang="zh-CN" altLang="en-US" sz="2800">
                <a:solidFill>
                  <a:schemeClr val="bg1">
                    <a:lumMod val="95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1919536" y="2420888"/>
              <a:ext cx="2664296" cy="639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文本框 12"/>
            <p:cNvSpPr txBox="1"/>
            <p:nvPr/>
          </p:nvSpPr>
          <p:spPr>
            <a:xfrm>
              <a:off x="2387658" y="2476500"/>
              <a:ext cx="2340192" cy="523219"/>
            </a:xfrm>
            <a:prstGeom prst="rect">
              <a:avLst/>
            </a:prstGeom>
            <a:noFill/>
          </p:spPr>
          <p:txBody>
            <a:bodyPr wrap="square" rtlCol="0">
              <a:spAutoFit/>
            </a:bodyPr>
            <a:lstStyle/>
            <a:p>
              <a:r>
                <a:rPr lang="zh-CN" altLang="en-US" sz="2800" dirty="0" smtClean="0">
                  <a:solidFill>
                    <a:schemeClr val="tx1">
                      <a:lumMod val="85000"/>
                      <a:lumOff val="15000"/>
                    </a:schemeClr>
                  </a:solidFill>
                  <a:latin typeface="微软雅黑" panose="020B0503020204020204" pitchFamily="34" charset="-122"/>
                  <a:ea typeface="微软雅黑" panose="020B0503020204020204" pitchFamily="34" charset="-122"/>
                </a:rPr>
                <a:t>数据概览</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843808" y="3923556"/>
            <a:ext cx="3384379" cy="639813"/>
            <a:chOff x="1343472" y="2420888"/>
            <a:chExt cx="3384378" cy="639812"/>
          </a:xfrm>
        </p:grpSpPr>
        <p:sp>
          <p:nvSpPr>
            <p:cNvPr id="15" name="矩形 14"/>
            <p:cNvSpPr/>
            <p:nvPr/>
          </p:nvSpPr>
          <p:spPr>
            <a:xfrm>
              <a:off x="1343472" y="2420888"/>
              <a:ext cx="612328" cy="612328"/>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文本框 15"/>
            <p:cNvSpPr txBox="1"/>
            <p:nvPr/>
          </p:nvSpPr>
          <p:spPr>
            <a:xfrm>
              <a:off x="1346259" y="2463800"/>
              <a:ext cx="632955" cy="523220"/>
            </a:xfrm>
            <a:prstGeom prst="rect">
              <a:avLst/>
            </a:prstGeom>
            <a:noFill/>
          </p:spPr>
          <p:txBody>
            <a:bodyPr wrap="square" rtlCol="0">
              <a:spAutoFit/>
            </a:bodyPr>
            <a:lstStyle/>
            <a:p>
              <a:r>
                <a:rPr lang="en-US" altLang="zh-CN" sz="2800">
                  <a:solidFill>
                    <a:schemeClr val="bg1">
                      <a:lumMod val="95000"/>
                    </a:schemeClr>
                  </a:solidFill>
                  <a:latin typeface="微软雅黑" panose="020B0503020204020204" pitchFamily="34" charset="-122"/>
                  <a:ea typeface="微软雅黑" panose="020B0503020204020204" pitchFamily="34" charset="-122"/>
                </a:rPr>
                <a:t>03</a:t>
              </a:r>
              <a:endParaRPr lang="zh-CN" altLang="en-US" sz="2800">
                <a:solidFill>
                  <a:schemeClr val="bg1">
                    <a:lumMod val="9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1919536" y="2420888"/>
              <a:ext cx="2664296" cy="639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文本框 17"/>
            <p:cNvSpPr txBox="1"/>
            <p:nvPr/>
          </p:nvSpPr>
          <p:spPr>
            <a:xfrm>
              <a:off x="2387658" y="2476500"/>
              <a:ext cx="2340192" cy="523219"/>
            </a:xfrm>
            <a:prstGeom prst="rect">
              <a:avLst/>
            </a:prstGeom>
            <a:noFill/>
          </p:spPr>
          <p:txBody>
            <a:bodyPr wrap="square" rtlCol="0">
              <a:spAutoFit/>
            </a:bodyPr>
            <a:lstStyle/>
            <a:p>
              <a:r>
                <a:rPr lang="zh-CN" altLang="en-US" sz="2800" dirty="0" smtClean="0">
                  <a:solidFill>
                    <a:schemeClr val="tx1">
                      <a:lumMod val="85000"/>
                      <a:lumOff val="15000"/>
                    </a:schemeClr>
                  </a:solidFill>
                  <a:latin typeface="微软雅黑" panose="020B0503020204020204" pitchFamily="34" charset="-122"/>
                  <a:ea typeface="微软雅黑" panose="020B0503020204020204" pitchFamily="34" charset="-122"/>
                </a:rPr>
                <a:t>研究内容</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2843808" y="4787156"/>
            <a:ext cx="3384379" cy="639813"/>
            <a:chOff x="1343472" y="2420888"/>
            <a:chExt cx="3384378" cy="639812"/>
          </a:xfrm>
        </p:grpSpPr>
        <p:sp>
          <p:nvSpPr>
            <p:cNvPr id="20" name="矩形 19"/>
            <p:cNvSpPr/>
            <p:nvPr/>
          </p:nvSpPr>
          <p:spPr>
            <a:xfrm>
              <a:off x="1343472" y="2420888"/>
              <a:ext cx="612328" cy="612328"/>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文本框 20"/>
            <p:cNvSpPr txBox="1"/>
            <p:nvPr/>
          </p:nvSpPr>
          <p:spPr>
            <a:xfrm>
              <a:off x="1346259" y="2463800"/>
              <a:ext cx="632955" cy="523220"/>
            </a:xfrm>
            <a:prstGeom prst="rect">
              <a:avLst/>
            </a:prstGeom>
            <a:noFill/>
          </p:spPr>
          <p:txBody>
            <a:bodyPr wrap="square" rtlCol="0">
              <a:spAutoFit/>
            </a:bodyPr>
            <a:lstStyle/>
            <a:p>
              <a:r>
                <a:rPr lang="en-US" altLang="zh-CN" sz="2800">
                  <a:solidFill>
                    <a:schemeClr val="bg1">
                      <a:lumMod val="95000"/>
                    </a:schemeClr>
                  </a:solidFill>
                  <a:latin typeface="微软雅黑" panose="020B0503020204020204" pitchFamily="34" charset="-122"/>
                  <a:ea typeface="微软雅黑" panose="020B0503020204020204" pitchFamily="34" charset="-122"/>
                </a:rPr>
                <a:t>04</a:t>
              </a:r>
              <a:endParaRPr lang="zh-CN" altLang="en-US" sz="2800">
                <a:solidFill>
                  <a:schemeClr val="bg1">
                    <a:lumMod val="9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1919536" y="2420888"/>
              <a:ext cx="2664296" cy="639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文本框 22"/>
            <p:cNvSpPr txBox="1"/>
            <p:nvPr/>
          </p:nvSpPr>
          <p:spPr>
            <a:xfrm>
              <a:off x="2387658" y="2476500"/>
              <a:ext cx="2340192" cy="523219"/>
            </a:xfrm>
            <a:prstGeom prst="rect">
              <a:avLst/>
            </a:prstGeom>
            <a:noFill/>
          </p:spPr>
          <p:txBody>
            <a:bodyPr wrap="square" rtlCol="0">
              <a:spAutoFit/>
            </a:bodyPr>
            <a:lstStyle/>
            <a:p>
              <a:r>
                <a:rPr lang="zh-CN" altLang="en-US" sz="2800" dirty="0" smtClean="0">
                  <a:solidFill>
                    <a:schemeClr val="tx1">
                      <a:lumMod val="85000"/>
                      <a:lumOff val="15000"/>
                    </a:schemeClr>
                  </a:solidFill>
                  <a:latin typeface="微软雅黑" panose="020B0503020204020204" pitchFamily="34" charset="-122"/>
                  <a:ea typeface="微软雅黑" panose="020B0503020204020204" pitchFamily="34" charset="-122"/>
                </a:rPr>
                <a:t>总结展望</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24" name="文本框 23"/>
          <p:cNvSpPr txBox="1"/>
          <p:nvPr/>
        </p:nvSpPr>
        <p:spPr>
          <a:xfrm>
            <a:off x="3905390" y="208429"/>
            <a:ext cx="1362874" cy="707886"/>
          </a:xfrm>
          <a:prstGeom prst="rect">
            <a:avLst/>
          </a:prstGeom>
          <a:noFill/>
        </p:spPr>
        <p:txBody>
          <a:bodyPr wrap="none" rtlCol="0">
            <a:spAutoFit/>
          </a:bodyPr>
          <a:lstStyle/>
          <a:p>
            <a:r>
              <a:rPr lang="zh-CN" altLang="en-US" sz="4000" dirty="0" smtClean="0">
                <a:solidFill>
                  <a:schemeClr val="bg1">
                    <a:lumMod val="95000"/>
                  </a:schemeClr>
                </a:solidFill>
                <a:latin typeface="微软雅黑" panose="020B0503020204020204" pitchFamily="34" charset="-122"/>
                <a:ea typeface="微软雅黑" panose="020B0503020204020204" pitchFamily="34" charset="-122"/>
              </a:rPr>
              <a:t>目 录</a:t>
            </a:r>
            <a:endParaRPr lang="zh-CN" altLang="en-US" sz="4000" dirty="0">
              <a:solidFill>
                <a:schemeClr val="bg1">
                  <a:lumMod val="9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389928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等腰三角形 31"/>
          <p:cNvSpPr/>
          <p:nvPr/>
        </p:nvSpPr>
        <p:spPr>
          <a:xfrm rot="10800000">
            <a:off x="4353592" y="1018648"/>
            <a:ext cx="290416" cy="178103"/>
          </a:xfrm>
          <a:prstGeom prst="triangl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graphicFrame>
        <p:nvGraphicFramePr>
          <p:cNvPr id="3" name="表格 2"/>
          <p:cNvGraphicFramePr>
            <a:graphicFrameLocks noGrp="1"/>
          </p:cNvGraphicFramePr>
          <p:nvPr/>
        </p:nvGraphicFramePr>
        <p:xfrm>
          <a:off x="-10849" y="657534"/>
          <a:ext cx="9154839" cy="396240"/>
        </p:xfrm>
        <a:graphic>
          <a:graphicData uri="http://schemas.openxmlformats.org/drawingml/2006/table">
            <a:tbl>
              <a:tblPr firstRow="1" bandRow="1">
                <a:tableStyleId>{5C22544A-7EE6-4342-B048-85BDC9FD1C3A}</a:tableStyleId>
              </a:tblPr>
              <a:tblGrid>
                <a:gridCol w="3051613">
                  <a:extLst>
                    <a:ext uri="{9D8B030D-6E8A-4147-A177-3AD203B41FA5}">
                      <a16:colId xmlns:a16="http://schemas.microsoft.com/office/drawing/2014/main" val="2745002763"/>
                    </a:ext>
                  </a:extLst>
                </a:gridCol>
                <a:gridCol w="3051613">
                  <a:extLst>
                    <a:ext uri="{9D8B030D-6E8A-4147-A177-3AD203B41FA5}">
                      <a16:colId xmlns:a16="http://schemas.microsoft.com/office/drawing/2014/main" val="2235817695"/>
                    </a:ext>
                  </a:extLst>
                </a:gridCol>
                <a:gridCol w="3051613">
                  <a:extLst>
                    <a:ext uri="{9D8B030D-6E8A-4147-A177-3AD203B41FA5}">
                      <a16:colId xmlns:a16="http://schemas.microsoft.com/office/drawing/2014/main" val="661315824"/>
                    </a:ext>
                  </a:extLst>
                </a:gridCol>
              </a:tblGrid>
              <a:tr h="370840">
                <a:tc>
                  <a:txBody>
                    <a:bodyPr/>
                    <a:lstStyle/>
                    <a:p>
                      <a:pPr algn="ctr"/>
                      <a:r>
                        <a:rPr lang="zh-CN" altLang="en-US" sz="2000" b="0" dirty="0" smtClean="0">
                          <a:solidFill>
                            <a:schemeClr val="tx1"/>
                          </a:solidFill>
                          <a:latin typeface="等线" panose="02010600030101010101" pitchFamily="2" charset="-122"/>
                          <a:ea typeface="+mn-ea"/>
                        </a:rPr>
                        <a:t>基于曲线的异常检测分析</a:t>
                      </a:r>
                      <a:endParaRPr lang="zh-CN" altLang="en-US" sz="20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kern="1200" dirty="0" smtClean="0">
                          <a:solidFill>
                            <a:schemeClr val="tx1"/>
                          </a:solidFill>
                          <a:latin typeface="等线" panose="02010600030101010101" pitchFamily="2" charset="-122"/>
                          <a:ea typeface="+mn-ea"/>
                          <a:cs typeface="+mn-cs"/>
                        </a:rPr>
                        <a:t>基于曲线的时序数据预测</a:t>
                      </a:r>
                      <a:endParaRPr lang="zh-CN" altLang="en-US" sz="2000" b="1" kern="1200" dirty="0">
                        <a:solidFill>
                          <a:schemeClr val="tx1"/>
                        </a:solidFill>
                        <a:latin typeface="等线" panose="02010600030101010101" pitchFamily="2" charset="-12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a:r>
                        <a:rPr lang="zh-CN" altLang="en-US" sz="1800" b="0" kern="1200" dirty="0" smtClean="0">
                          <a:solidFill>
                            <a:schemeClr val="tx1"/>
                          </a:solidFill>
                          <a:latin typeface="等线" panose="02010600030101010101" pitchFamily="2" charset="-122"/>
                          <a:ea typeface="+mn-ea"/>
                          <a:cs typeface="+mn-cs"/>
                        </a:rPr>
                        <a:t>基于图像的异常区域检测</a:t>
                      </a:r>
                      <a:endParaRPr lang="zh-CN" altLang="en-US" sz="1800" b="0" kern="1200" dirty="0">
                        <a:solidFill>
                          <a:schemeClr val="tx1"/>
                        </a:solidFill>
                        <a:latin typeface="等线" panose="02010600030101010101" pitchFamily="2" charset="-12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286669"/>
                  </a:ext>
                </a:extLst>
              </a:tr>
            </a:tbl>
          </a:graphicData>
        </a:graphic>
      </p:graphicFrame>
      <p:sp>
        <p:nvSpPr>
          <p:cNvPr id="26" name="矩形 25"/>
          <p:cNvSpPr/>
          <p:nvPr/>
        </p:nvSpPr>
        <p:spPr>
          <a:xfrm>
            <a:off x="-10839" y="0"/>
            <a:ext cx="9154839" cy="673834"/>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文本框 26"/>
          <p:cNvSpPr txBox="1"/>
          <p:nvPr/>
        </p:nvSpPr>
        <p:spPr>
          <a:xfrm>
            <a:off x="352661"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课题背景</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2519178"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数据概览</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770448" y="146169"/>
            <a:ext cx="1645859"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研究内容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021718" y="148570"/>
            <a:ext cx="1493017"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总结展望</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1973050" y="1316803"/>
            <a:ext cx="5186035" cy="584775"/>
          </a:xfrm>
          <a:prstGeom prst="rect">
            <a:avLst/>
          </a:prstGeom>
        </p:spPr>
        <p:txBody>
          <a:bodyPr wrap="none">
            <a:spAutoFit/>
          </a:bodyPr>
          <a:lstStyle/>
          <a:p>
            <a:pPr algn="ctr"/>
            <a:r>
              <a:rPr lang="en-US" altLang="zh-CN" sz="3200" b="1" dirty="0">
                <a:latin typeface="等线" panose="02010600030101010101" pitchFamily="2" charset="-122"/>
              </a:rPr>
              <a:t>MATLAB </a:t>
            </a:r>
            <a:r>
              <a:rPr lang="zh-CN" altLang="en-US" sz="3200" b="1" dirty="0">
                <a:latin typeface="等线" panose="02010600030101010101" pitchFamily="2" charset="-122"/>
              </a:rPr>
              <a:t>非线性自回归网络</a:t>
            </a:r>
          </a:p>
        </p:txBody>
      </p:sp>
      <p:pic>
        <p:nvPicPr>
          <p:cNvPr id="52" name="图片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662" y="2636912"/>
            <a:ext cx="4895143" cy="1118890"/>
          </a:xfrm>
          <a:prstGeom prst="rect">
            <a:avLst/>
          </a:prstGeom>
          <a:ln>
            <a:solidFill>
              <a:schemeClr val="tx1"/>
            </a:solidFill>
          </a:ln>
        </p:spPr>
      </p:pic>
      <p:graphicFrame>
        <p:nvGraphicFramePr>
          <p:cNvPr id="57" name="表格 56"/>
          <p:cNvGraphicFramePr>
            <a:graphicFrameLocks noGrp="1"/>
          </p:cNvGraphicFramePr>
          <p:nvPr>
            <p:extLst>
              <p:ext uri="{D42A27DB-BD31-4B8C-83A1-F6EECF244321}">
                <p14:modId xmlns:p14="http://schemas.microsoft.com/office/powerpoint/2010/main" val="2534217711"/>
              </p:ext>
            </p:extLst>
          </p:nvPr>
        </p:nvGraphicFramePr>
        <p:xfrm>
          <a:off x="494250" y="4441868"/>
          <a:ext cx="5049999" cy="563880"/>
        </p:xfrm>
        <a:graphic>
          <a:graphicData uri="http://schemas.openxmlformats.org/drawingml/2006/table">
            <a:tbl>
              <a:tblPr firstRow="1" bandRow="1">
                <a:tableStyleId>{2D5ABB26-0587-4C30-8999-92F81FD0307C}</a:tableStyleId>
              </a:tblPr>
              <a:tblGrid>
                <a:gridCol w="1000594">
                  <a:extLst>
                    <a:ext uri="{9D8B030D-6E8A-4147-A177-3AD203B41FA5}">
                      <a16:colId xmlns:a16="http://schemas.microsoft.com/office/drawing/2014/main" val="1380655225"/>
                    </a:ext>
                  </a:extLst>
                </a:gridCol>
                <a:gridCol w="934497">
                  <a:extLst>
                    <a:ext uri="{9D8B030D-6E8A-4147-A177-3AD203B41FA5}">
                      <a16:colId xmlns:a16="http://schemas.microsoft.com/office/drawing/2014/main" val="1416270494"/>
                    </a:ext>
                  </a:extLst>
                </a:gridCol>
                <a:gridCol w="993151">
                  <a:extLst>
                    <a:ext uri="{9D8B030D-6E8A-4147-A177-3AD203B41FA5}">
                      <a16:colId xmlns:a16="http://schemas.microsoft.com/office/drawing/2014/main" val="3027321311"/>
                    </a:ext>
                  </a:extLst>
                </a:gridCol>
                <a:gridCol w="1139612">
                  <a:extLst>
                    <a:ext uri="{9D8B030D-6E8A-4147-A177-3AD203B41FA5}">
                      <a16:colId xmlns:a16="http://schemas.microsoft.com/office/drawing/2014/main" val="1023132124"/>
                    </a:ext>
                  </a:extLst>
                </a:gridCol>
                <a:gridCol w="982145">
                  <a:extLst>
                    <a:ext uri="{9D8B030D-6E8A-4147-A177-3AD203B41FA5}">
                      <a16:colId xmlns:a16="http://schemas.microsoft.com/office/drawing/2014/main" val="49757823"/>
                    </a:ext>
                  </a:extLst>
                </a:gridCol>
              </a:tblGrid>
              <a:tr h="278130">
                <a:tc>
                  <a:txBody>
                    <a:bodyPr/>
                    <a:lstStyle/>
                    <a:p>
                      <a:pPr algn="ctr"/>
                      <a:r>
                        <a:rPr lang="zh-CN" altLang="en-US" sz="1400" dirty="0" smtClean="0">
                          <a:solidFill>
                            <a:schemeClr val="tx1"/>
                          </a:solidFill>
                          <a:latin typeface="微软雅黑" panose="020B0503020204020204" pitchFamily="34" charset="-122"/>
                          <a:ea typeface="微软雅黑" panose="020B0503020204020204" pitchFamily="34" charset="-122"/>
                        </a:rPr>
                        <a:t>隐含层数</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dirty="0" smtClean="0">
                          <a:solidFill>
                            <a:schemeClr val="tx1"/>
                          </a:solidFill>
                          <a:latin typeface="微软雅黑" panose="020B0503020204020204" pitchFamily="34" charset="-122"/>
                          <a:ea typeface="微软雅黑" panose="020B0503020204020204" pitchFamily="34" charset="-122"/>
                        </a:rPr>
                        <a:t>回馈天数</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dirty="0" smtClean="0">
                          <a:solidFill>
                            <a:schemeClr val="tx1"/>
                          </a:solidFill>
                          <a:latin typeface="微软雅黑" panose="020B0503020204020204" pitchFamily="34" charset="-122"/>
                          <a:ea typeface="微软雅黑" panose="020B0503020204020204" pitchFamily="34" charset="-122"/>
                        </a:rPr>
                        <a:t>训练比例</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dirty="0" smtClean="0">
                          <a:solidFill>
                            <a:schemeClr val="tx1"/>
                          </a:solidFill>
                          <a:latin typeface="微软雅黑" panose="020B0503020204020204" pitchFamily="34" charset="-122"/>
                          <a:ea typeface="微软雅黑" panose="020B0503020204020204" pitchFamily="34" charset="-122"/>
                        </a:rPr>
                        <a:t>验证比例</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dirty="0" smtClean="0">
                          <a:solidFill>
                            <a:schemeClr val="tx1"/>
                          </a:solidFill>
                          <a:latin typeface="微软雅黑" panose="020B0503020204020204" pitchFamily="34" charset="-122"/>
                          <a:ea typeface="微软雅黑" panose="020B0503020204020204" pitchFamily="34" charset="-122"/>
                        </a:rPr>
                        <a:t>测试比例</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4648412"/>
                  </a:ext>
                </a:extLst>
              </a:tr>
              <a:tr h="278130">
                <a:tc>
                  <a:txBody>
                    <a:bodyPr/>
                    <a:lstStyle/>
                    <a:p>
                      <a:pPr algn="ctr"/>
                      <a:r>
                        <a:rPr lang="en-US" altLang="zh-CN" sz="1400" dirty="0" smtClean="0">
                          <a:solidFill>
                            <a:schemeClr val="tx1"/>
                          </a:solidFill>
                          <a:latin typeface="微软雅黑" panose="020B0503020204020204" pitchFamily="34" charset="-122"/>
                          <a:ea typeface="微软雅黑" panose="020B0503020204020204" pitchFamily="34" charset="-122"/>
                        </a:rPr>
                        <a:t>10</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smtClean="0">
                          <a:solidFill>
                            <a:schemeClr val="tx1"/>
                          </a:solidFill>
                          <a:latin typeface="微软雅黑" panose="020B0503020204020204" pitchFamily="34" charset="-122"/>
                          <a:ea typeface="微软雅黑" panose="020B0503020204020204" pitchFamily="34" charset="-122"/>
                        </a:rPr>
                        <a:t>7</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smtClean="0">
                          <a:solidFill>
                            <a:schemeClr val="tx1"/>
                          </a:solidFill>
                          <a:latin typeface="微软雅黑" panose="020B0503020204020204" pitchFamily="34" charset="-122"/>
                          <a:ea typeface="微软雅黑" panose="020B0503020204020204" pitchFamily="34" charset="-122"/>
                        </a:rPr>
                        <a:t>70%</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smtClean="0">
                          <a:solidFill>
                            <a:schemeClr val="tx1"/>
                          </a:solidFill>
                          <a:latin typeface="微软雅黑" panose="020B0503020204020204" pitchFamily="34" charset="-122"/>
                          <a:ea typeface="微软雅黑" panose="020B0503020204020204" pitchFamily="34" charset="-122"/>
                        </a:rPr>
                        <a:t>15%</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smtClean="0">
                          <a:solidFill>
                            <a:schemeClr val="tx1"/>
                          </a:solidFill>
                          <a:latin typeface="微软雅黑" panose="020B0503020204020204" pitchFamily="34" charset="-122"/>
                          <a:ea typeface="微软雅黑" panose="020B0503020204020204" pitchFamily="34" charset="-122"/>
                        </a:rPr>
                        <a:t>15%</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9079799"/>
                  </a:ext>
                </a:extLst>
              </a:tr>
            </a:tbl>
          </a:graphicData>
        </a:graphic>
      </p:graphicFrame>
      <p:sp>
        <p:nvSpPr>
          <p:cNvPr id="58" name="文本框 57"/>
          <p:cNvSpPr txBox="1"/>
          <p:nvPr/>
        </p:nvSpPr>
        <p:spPr>
          <a:xfrm>
            <a:off x="602350" y="5609024"/>
            <a:ext cx="4671377" cy="424155"/>
          </a:xfrm>
          <a:prstGeom prst="rect">
            <a:avLst/>
          </a:prstGeom>
          <a:noFill/>
          <a:ln>
            <a:noFill/>
          </a:ln>
        </p:spPr>
        <p:txBody>
          <a:bodyPr wrap="square" rtlCol="0">
            <a:spAutoFit/>
          </a:bodyPr>
          <a:lstStyle/>
          <a:p>
            <a:pPr algn="ctr">
              <a:lnSpc>
                <a:spcPct val="150000"/>
              </a:lnSpc>
              <a:defRPr/>
            </a:pPr>
            <a:r>
              <a:rPr lang="en-US" altLang="zh-CN" sz="1600" dirty="0">
                <a:latin typeface="等线" panose="02010600030101010101" pitchFamily="2" charset="-122"/>
                <a:ea typeface="等线" panose="02010600030101010101" pitchFamily="2" charset="-122"/>
              </a:rPr>
              <a:t>※ </a:t>
            </a:r>
            <a:r>
              <a:rPr lang="zh-CN" altLang="en-US" sz="1600" dirty="0">
                <a:latin typeface="等线" panose="02010600030101010101" pitchFamily="2" charset="-122"/>
                <a:ea typeface="等线" panose="02010600030101010101" pitchFamily="2" charset="-122"/>
              </a:rPr>
              <a:t>模型训练中已排除台风天的异常影响</a:t>
            </a:r>
          </a:p>
        </p:txBody>
      </p:sp>
      <p:sp>
        <p:nvSpPr>
          <p:cNvPr id="59" name="文本框 58"/>
          <p:cNvSpPr txBox="1"/>
          <p:nvPr/>
        </p:nvSpPr>
        <p:spPr>
          <a:xfrm>
            <a:off x="6324090" y="1983674"/>
            <a:ext cx="2146300" cy="459700"/>
          </a:xfrm>
          <a:prstGeom prst="roundRect">
            <a:avLst/>
          </a:prstGeom>
          <a:noFill/>
          <a:ln>
            <a:solidFill>
              <a:schemeClr val="tx1"/>
            </a:solidFill>
          </a:ln>
        </p:spPr>
        <p:txBody>
          <a:bodyPr wrap="square" rtlCol="0">
            <a:spAutoFit/>
          </a:bodyPr>
          <a:lstStyle/>
          <a:p>
            <a:pPr algn="ctr"/>
            <a:r>
              <a:rPr lang="zh-CN" altLang="en-US" sz="2100" dirty="0">
                <a:latin typeface="微软雅黑" panose="020B0503020204020204" pitchFamily="34" charset="-122"/>
                <a:ea typeface="微软雅黑" panose="020B0503020204020204" pitchFamily="34" charset="-122"/>
              </a:rPr>
              <a:t>待</a:t>
            </a:r>
            <a:r>
              <a:rPr lang="zh-CN" altLang="en-US" sz="2100" dirty="0" smtClean="0">
                <a:latin typeface="微软雅黑" panose="020B0503020204020204" pitchFamily="34" charset="-122"/>
                <a:ea typeface="微软雅黑" panose="020B0503020204020204" pitchFamily="34" charset="-122"/>
              </a:rPr>
              <a:t>预测时刻</a:t>
            </a:r>
            <a:endParaRPr lang="zh-CN" altLang="en-US" sz="2100" dirty="0">
              <a:latin typeface="微软雅黑" panose="020B0503020204020204" pitchFamily="34" charset="-122"/>
              <a:ea typeface="微软雅黑" panose="020B0503020204020204" pitchFamily="34" charset="-122"/>
            </a:endParaRPr>
          </a:p>
        </p:txBody>
      </p:sp>
      <p:sp>
        <p:nvSpPr>
          <p:cNvPr id="60" name="文本框 59"/>
          <p:cNvSpPr txBox="1"/>
          <p:nvPr/>
        </p:nvSpPr>
        <p:spPr>
          <a:xfrm>
            <a:off x="5825083" y="2791436"/>
            <a:ext cx="3139405" cy="738664"/>
          </a:xfrm>
          <a:prstGeom prst="rect">
            <a:avLst/>
          </a:prstGeom>
          <a:noFill/>
          <a:ln>
            <a:solidFill>
              <a:schemeClr val="tx1"/>
            </a:solidFill>
          </a:ln>
        </p:spPr>
        <p:txBody>
          <a:bodyPr wrap="square" rtlCol="0">
            <a:spAutoFit/>
          </a:bodyPr>
          <a:lstStyle/>
          <a:p>
            <a:pPr algn="ctr"/>
            <a:r>
              <a:rPr lang="zh-CN" altLang="en-US" sz="2100" dirty="0" smtClean="0">
                <a:latin typeface="微软雅黑" panose="020B0503020204020204" pitchFamily="34" charset="-122"/>
                <a:ea typeface="微软雅黑" panose="020B0503020204020204" pitchFamily="34" charset="-122"/>
              </a:rPr>
              <a:t>向模型中输入</a:t>
            </a:r>
            <a:endParaRPr lang="en-US" altLang="zh-CN" sz="2100" dirty="0" smtClean="0">
              <a:latin typeface="微软雅黑" panose="020B0503020204020204" pitchFamily="34" charset="-122"/>
              <a:ea typeface="微软雅黑" panose="020B0503020204020204" pitchFamily="34" charset="-122"/>
            </a:endParaRPr>
          </a:p>
          <a:p>
            <a:pPr algn="ctr"/>
            <a:r>
              <a:rPr lang="zh-CN" altLang="en-US" sz="2100" dirty="0" smtClean="0">
                <a:latin typeface="微软雅黑" panose="020B0503020204020204" pitchFamily="34" charset="-122"/>
                <a:ea typeface="微软雅黑" panose="020B0503020204020204" pitchFamily="34" charset="-122"/>
              </a:rPr>
              <a:t>前序同时刻定位值</a:t>
            </a:r>
            <a:endParaRPr lang="zh-CN" altLang="en-US" sz="2100" dirty="0">
              <a:latin typeface="微软雅黑" panose="020B0503020204020204" pitchFamily="34" charset="-122"/>
              <a:ea typeface="微软雅黑" panose="020B0503020204020204" pitchFamily="34" charset="-122"/>
            </a:endParaRPr>
          </a:p>
        </p:txBody>
      </p:sp>
      <p:sp>
        <p:nvSpPr>
          <p:cNvPr id="61" name="文本框 60"/>
          <p:cNvSpPr txBox="1"/>
          <p:nvPr/>
        </p:nvSpPr>
        <p:spPr>
          <a:xfrm>
            <a:off x="5958542" y="5492075"/>
            <a:ext cx="2877403" cy="817245"/>
          </a:xfrm>
          <a:prstGeom prst="roundRect">
            <a:avLst/>
          </a:prstGeom>
          <a:noFill/>
          <a:ln>
            <a:solidFill>
              <a:schemeClr val="tx1"/>
            </a:solidFill>
          </a:ln>
        </p:spPr>
        <p:txBody>
          <a:bodyPr wrap="square" rtlCol="0">
            <a:spAutoFit/>
          </a:bodyPr>
          <a:lstStyle/>
          <a:p>
            <a:pPr algn="ctr"/>
            <a:r>
              <a:rPr lang="zh-CN" altLang="en-US" sz="2100" dirty="0" smtClean="0">
                <a:latin typeface="微软雅黑" panose="020B0503020204020204" pitchFamily="34" charset="-122"/>
                <a:ea typeface="微软雅黑" panose="020B0503020204020204" pitchFamily="34" charset="-122"/>
              </a:rPr>
              <a:t>超过阈值</a:t>
            </a:r>
            <a:endParaRPr lang="en-US" altLang="zh-CN" sz="2100" dirty="0" smtClean="0">
              <a:latin typeface="微软雅黑" panose="020B0503020204020204" pitchFamily="34" charset="-122"/>
              <a:ea typeface="微软雅黑" panose="020B0503020204020204" pitchFamily="34" charset="-122"/>
            </a:endParaRPr>
          </a:p>
          <a:p>
            <a:pPr algn="ctr"/>
            <a:r>
              <a:rPr lang="zh-CN" altLang="en-US" sz="2100" dirty="0" smtClean="0">
                <a:latin typeface="微软雅黑" panose="020B0503020204020204" pitchFamily="34" charset="-122"/>
                <a:ea typeface="微软雅黑" panose="020B0503020204020204" pitchFamily="34" charset="-122"/>
              </a:rPr>
              <a:t>为异常日期检测结果</a:t>
            </a:r>
            <a:endParaRPr lang="zh-CN" altLang="en-US" sz="2100" dirty="0">
              <a:latin typeface="微软雅黑" panose="020B0503020204020204" pitchFamily="34" charset="-122"/>
              <a:ea typeface="微软雅黑" panose="020B0503020204020204" pitchFamily="34" charset="-122"/>
            </a:endParaRPr>
          </a:p>
        </p:txBody>
      </p:sp>
      <p:cxnSp>
        <p:nvCxnSpPr>
          <p:cNvPr id="62" name="直接箭头连接符 61"/>
          <p:cNvCxnSpPr>
            <a:stCxn id="59" idx="2"/>
            <a:endCxn id="60" idx="0"/>
          </p:cNvCxnSpPr>
          <p:nvPr/>
        </p:nvCxnSpPr>
        <p:spPr>
          <a:xfrm flipH="1">
            <a:off x="7394786" y="2443374"/>
            <a:ext cx="2454" cy="3480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stCxn id="66" idx="2"/>
            <a:endCxn id="61" idx="0"/>
          </p:cNvCxnSpPr>
          <p:nvPr/>
        </p:nvCxnSpPr>
        <p:spPr>
          <a:xfrm>
            <a:off x="7394787" y="5093654"/>
            <a:ext cx="2457" cy="3984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5978895" y="3864238"/>
            <a:ext cx="2831783" cy="415498"/>
          </a:xfrm>
          <a:prstGeom prst="rect">
            <a:avLst/>
          </a:prstGeom>
          <a:noFill/>
          <a:ln>
            <a:solidFill>
              <a:schemeClr val="tx1"/>
            </a:solidFill>
          </a:ln>
        </p:spPr>
        <p:txBody>
          <a:bodyPr wrap="square" rtlCol="0">
            <a:spAutoFit/>
          </a:bodyPr>
          <a:lstStyle/>
          <a:p>
            <a:pPr algn="ctr"/>
            <a:r>
              <a:rPr lang="zh-CN" altLang="en-US" sz="2100" dirty="0" smtClean="0">
                <a:latin typeface="微软雅黑" panose="020B0503020204020204" pitchFamily="34" charset="-122"/>
                <a:ea typeface="微软雅黑" panose="020B0503020204020204" pitchFamily="34" charset="-122"/>
              </a:rPr>
              <a:t>模型预测定位数据值</a:t>
            </a:r>
            <a:endParaRPr lang="zh-CN" altLang="en-US" sz="2100" dirty="0">
              <a:latin typeface="微软雅黑" panose="020B0503020204020204" pitchFamily="34" charset="-122"/>
              <a:ea typeface="微软雅黑" panose="020B0503020204020204" pitchFamily="34" charset="-122"/>
            </a:endParaRPr>
          </a:p>
        </p:txBody>
      </p:sp>
      <p:cxnSp>
        <p:nvCxnSpPr>
          <p:cNvPr id="65" name="直接箭头连接符 64"/>
          <p:cNvCxnSpPr>
            <a:stCxn id="60" idx="2"/>
            <a:endCxn id="64" idx="0"/>
          </p:cNvCxnSpPr>
          <p:nvPr/>
        </p:nvCxnSpPr>
        <p:spPr>
          <a:xfrm>
            <a:off x="7394786" y="3530100"/>
            <a:ext cx="1" cy="3341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5978895" y="4678156"/>
            <a:ext cx="2831783" cy="415498"/>
          </a:xfrm>
          <a:prstGeom prst="rect">
            <a:avLst/>
          </a:prstGeom>
          <a:noFill/>
          <a:ln>
            <a:solidFill>
              <a:schemeClr val="tx1"/>
            </a:solidFill>
          </a:ln>
        </p:spPr>
        <p:txBody>
          <a:bodyPr wrap="square" rtlCol="0">
            <a:spAutoFit/>
          </a:bodyPr>
          <a:lstStyle/>
          <a:p>
            <a:pPr algn="ctr"/>
            <a:r>
              <a:rPr lang="en-US" altLang="zh-CN" sz="2100" b="1" dirty="0" smtClean="0">
                <a:latin typeface="微软雅黑" panose="020B0503020204020204" pitchFamily="34" charset="-122"/>
                <a:ea typeface="微软雅黑" panose="020B0503020204020204" pitchFamily="34" charset="-122"/>
              </a:rPr>
              <a:t>|</a:t>
            </a:r>
            <a:r>
              <a:rPr lang="zh-CN" altLang="en-US" sz="2100" dirty="0" smtClean="0">
                <a:latin typeface="微软雅黑" panose="020B0503020204020204" pitchFamily="34" charset="-122"/>
                <a:ea typeface="微软雅黑" panose="020B0503020204020204" pitchFamily="34" charset="-122"/>
              </a:rPr>
              <a:t>预测结果</a:t>
            </a:r>
            <a:r>
              <a:rPr lang="en-US" altLang="zh-CN" sz="2100" b="1" dirty="0" smtClean="0">
                <a:latin typeface="微软雅黑" panose="020B0503020204020204" pitchFamily="34" charset="-122"/>
                <a:ea typeface="微软雅黑" panose="020B0503020204020204" pitchFamily="34" charset="-122"/>
              </a:rPr>
              <a:t>-</a:t>
            </a:r>
            <a:r>
              <a:rPr lang="zh-CN" altLang="en-US" sz="2100" dirty="0" smtClean="0">
                <a:latin typeface="微软雅黑" panose="020B0503020204020204" pitchFamily="34" charset="-122"/>
                <a:ea typeface="微软雅黑" panose="020B0503020204020204" pitchFamily="34" charset="-122"/>
              </a:rPr>
              <a:t>实际数值</a:t>
            </a:r>
            <a:r>
              <a:rPr lang="en-US" altLang="zh-CN" sz="2100" b="1" dirty="0">
                <a:latin typeface="微软雅黑" panose="020B0503020204020204" pitchFamily="34" charset="-122"/>
                <a:ea typeface="微软雅黑" panose="020B0503020204020204" pitchFamily="34" charset="-122"/>
              </a:rPr>
              <a:t>|</a:t>
            </a:r>
            <a:endParaRPr lang="zh-CN" altLang="en-US" sz="2100" b="1" dirty="0">
              <a:latin typeface="微软雅黑" panose="020B0503020204020204" pitchFamily="34" charset="-122"/>
              <a:ea typeface="微软雅黑" panose="020B0503020204020204" pitchFamily="34" charset="-122"/>
            </a:endParaRPr>
          </a:p>
        </p:txBody>
      </p:sp>
      <p:cxnSp>
        <p:nvCxnSpPr>
          <p:cNvPr id="67" name="直接箭头连接符 66"/>
          <p:cNvCxnSpPr>
            <a:stCxn id="64" idx="2"/>
            <a:endCxn id="66" idx="0"/>
          </p:cNvCxnSpPr>
          <p:nvPr/>
        </p:nvCxnSpPr>
        <p:spPr>
          <a:xfrm>
            <a:off x="7394787" y="4279736"/>
            <a:ext cx="0" cy="3984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3482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等腰三角形 31"/>
          <p:cNvSpPr/>
          <p:nvPr/>
        </p:nvSpPr>
        <p:spPr>
          <a:xfrm rot="10800000">
            <a:off x="4353592" y="1018648"/>
            <a:ext cx="290416" cy="178103"/>
          </a:xfrm>
          <a:prstGeom prst="triangl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graphicFrame>
        <p:nvGraphicFramePr>
          <p:cNvPr id="3" name="表格 2"/>
          <p:cNvGraphicFramePr>
            <a:graphicFrameLocks noGrp="1"/>
          </p:cNvGraphicFramePr>
          <p:nvPr/>
        </p:nvGraphicFramePr>
        <p:xfrm>
          <a:off x="-10849" y="657534"/>
          <a:ext cx="9154839" cy="396240"/>
        </p:xfrm>
        <a:graphic>
          <a:graphicData uri="http://schemas.openxmlformats.org/drawingml/2006/table">
            <a:tbl>
              <a:tblPr firstRow="1" bandRow="1">
                <a:tableStyleId>{5C22544A-7EE6-4342-B048-85BDC9FD1C3A}</a:tableStyleId>
              </a:tblPr>
              <a:tblGrid>
                <a:gridCol w="3051613">
                  <a:extLst>
                    <a:ext uri="{9D8B030D-6E8A-4147-A177-3AD203B41FA5}">
                      <a16:colId xmlns:a16="http://schemas.microsoft.com/office/drawing/2014/main" val="2745002763"/>
                    </a:ext>
                  </a:extLst>
                </a:gridCol>
                <a:gridCol w="3051613">
                  <a:extLst>
                    <a:ext uri="{9D8B030D-6E8A-4147-A177-3AD203B41FA5}">
                      <a16:colId xmlns:a16="http://schemas.microsoft.com/office/drawing/2014/main" val="2235817695"/>
                    </a:ext>
                  </a:extLst>
                </a:gridCol>
                <a:gridCol w="3051613">
                  <a:extLst>
                    <a:ext uri="{9D8B030D-6E8A-4147-A177-3AD203B41FA5}">
                      <a16:colId xmlns:a16="http://schemas.microsoft.com/office/drawing/2014/main" val="661315824"/>
                    </a:ext>
                  </a:extLst>
                </a:gridCol>
              </a:tblGrid>
              <a:tr h="370840">
                <a:tc>
                  <a:txBody>
                    <a:bodyPr/>
                    <a:lstStyle/>
                    <a:p>
                      <a:pPr algn="ctr"/>
                      <a:r>
                        <a:rPr lang="zh-CN" altLang="en-US" sz="2000" b="0" dirty="0" smtClean="0">
                          <a:solidFill>
                            <a:schemeClr val="tx1"/>
                          </a:solidFill>
                          <a:latin typeface="等线" panose="02010600030101010101" pitchFamily="2" charset="-122"/>
                          <a:ea typeface="+mn-ea"/>
                        </a:rPr>
                        <a:t>基于曲线的异常检测分析</a:t>
                      </a:r>
                      <a:endParaRPr lang="zh-CN" altLang="en-US" sz="20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kern="1200" dirty="0" smtClean="0">
                          <a:solidFill>
                            <a:schemeClr val="tx1"/>
                          </a:solidFill>
                          <a:latin typeface="等线" panose="02010600030101010101" pitchFamily="2" charset="-122"/>
                          <a:ea typeface="+mn-ea"/>
                          <a:cs typeface="+mn-cs"/>
                        </a:rPr>
                        <a:t>基于曲线的时序数据预测</a:t>
                      </a:r>
                      <a:endParaRPr lang="zh-CN" altLang="en-US" sz="2000" b="1" kern="1200" dirty="0">
                        <a:solidFill>
                          <a:schemeClr val="tx1"/>
                        </a:solidFill>
                        <a:latin typeface="等线" panose="02010600030101010101" pitchFamily="2" charset="-12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a:r>
                        <a:rPr lang="zh-CN" altLang="en-US" sz="1800" b="0" kern="1200" dirty="0" smtClean="0">
                          <a:solidFill>
                            <a:schemeClr val="tx1"/>
                          </a:solidFill>
                          <a:latin typeface="等线" panose="02010600030101010101" pitchFamily="2" charset="-122"/>
                          <a:ea typeface="+mn-ea"/>
                          <a:cs typeface="+mn-cs"/>
                        </a:rPr>
                        <a:t>基于图像的异常区域检测</a:t>
                      </a:r>
                      <a:endParaRPr lang="zh-CN" altLang="en-US" sz="1800" b="0" kern="1200" dirty="0">
                        <a:solidFill>
                          <a:schemeClr val="tx1"/>
                        </a:solidFill>
                        <a:latin typeface="等线" panose="02010600030101010101" pitchFamily="2" charset="-12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286669"/>
                  </a:ext>
                </a:extLst>
              </a:tr>
            </a:tbl>
          </a:graphicData>
        </a:graphic>
      </p:graphicFrame>
      <p:sp>
        <p:nvSpPr>
          <p:cNvPr id="26" name="矩形 25"/>
          <p:cNvSpPr/>
          <p:nvPr/>
        </p:nvSpPr>
        <p:spPr>
          <a:xfrm>
            <a:off x="-10839" y="0"/>
            <a:ext cx="9154839" cy="673834"/>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文本框 26"/>
          <p:cNvSpPr txBox="1"/>
          <p:nvPr/>
        </p:nvSpPr>
        <p:spPr>
          <a:xfrm>
            <a:off x="352661"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课题背景</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2519178"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数据概览</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770448" y="146169"/>
            <a:ext cx="1645859"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研究内容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021718" y="148570"/>
            <a:ext cx="1493017"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总结展望</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2832259" y="1316803"/>
            <a:ext cx="3467616" cy="584775"/>
          </a:xfrm>
          <a:prstGeom prst="rect">
            <a:avLst/>
          </a:prstGeom>
        </p:spPr>
        <p:txBody>
          <a:bodyPr wrap="none">
            <a:spAutoFit/>
          </a:bodyPr>
          <a:lstStyle/>
          <a:p>
            <a:pPr algn="ctr"/>
            <a:r>
              <a:rPr lang="zh-CN" altLang="en-US" sz="3200" b="1" dirty="0" smtClean="0">
                <a:latin typeface="等线" panose="02010600030101010101" pitchFamily="2" charset="-122"/>
              </a:rPr>
              <a:t>网络训练验证过程</a:t>
            </a:r>
            <a:endParaRPr lang="zh-CN" altLang="en-US" sz="3200" b="1" dirty="0">
              <a:latin typeface="等线" panose="02010600030101010101" pitchFamily="2" charset="-122"/>
            </a:endParaRPr>
          </a:p>
        </p:txBody>
      </p:sp>
      <p:grpSp>
        <p:nvGrpSpPr>
          <p:cNvPr id="28" name="组合 27"/>
          <p:cNvGrpSpPr/>
          <p:nvPr/>
        </p:nvGrpSpPr>
        <p:grpSpPr>
          <a:xfrm>
            <a:off x="1115616" y="1922856"/>
            <a:ext cx="6572949" cy="3813590"/>
            <a:chOff x="1436578" y="1228971"/>
            <a:chExt cx="8929973" cy="5181123"/>
          </a:xfrm>
        </p:grpSpPr>
        <p:grpSp>
          <p:nvGrpSpPr>
            <p:cNvPr id="30" name="组合 29"/>
            <p:cNvGrpSpPr/>
            <p:nvPr/>
          </p:nvGrpSpPr>
          <p:grpSpPr>
            <a:xfrm>
              <a:off x="1436578" y="1228971"/>
              <a:ext cx="8874707" cy="5181123"/>
              <a:chOff x="1436578" y="1228971"/>
              <a:chExt cx="8874707" cy="5181123"/>
            </a:xfrm>
          </p:grpSpPr>
          <p:pic>
            <p:nvPicPr>
              <p:cNvPr id="38" name="图片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6578" y="1228971"/>
                <a:ext cx="8874707" cy="5181123"/>
              </a:xfrm>
              <a:prstGeom prst="rect">
                <a:avLst/>
              </a:prstGeom>
            </p:spPr>
          </p:pic>
          <p:sp>
            <p:nvSpPr>
              <p:cNvPr id="39" name="文本框 38"/>
              <p:cNvSpPr txBox="1"/>
              <p:nvPr/>
            </p:nvSpPr>
            <p:spPr>
              <a:xfrm>
                <a:off x="1793558" y="4251322"/>
                <a:ext cx="1591133" cy="430887"/>
              </a:xfrm>
              <a:prstGeom prst="rect">
                <a:avLst/>
              </a:prstGeom>
              <a:noFill/>
            </p:spPr>
            <p:txBody>
              <a:bodyPr wrap="square" rtlCol="0">
                <a:spAutoFit/>
              </a:bodyPr>
              <a:lstStyle/>
              <a:p>
                <a:pPr algn="ctr">
                  <a:defRPr/>
                </a:pPr>
                <a:r>
                  <a:rPr lang="zh-CN" altLang="en-US" sz="1500" dirty="0">
                    <a:solidFill>
                      <a:prstClr val="black"/>
                    </a:solidFill>
                    <a:latin typeface="等线" panose="02010600030101010101" pitchFamily="2" charset="-122"/>
                    <a:ea typeface="等线" panose="02010600030101010101" pitchFamily="2" charset="-122"/>
                  </a:rPr>
                  <a:t>模型预测值</a:t>
                </a:r>
              </a:p>
            </p:txBody>
          </p:sp>
          <p:sp>
            <p:nvSpPr>
              <p:cNvPr id="40" name="文本框 39"/>
              <p:cNvSpPr txBox="1"/>
              <p:nvPr/>
            </p:nvSpPr>
            <p:spPr>
              <a:xfrm>
                <a:off x="1557495" y="5188017"/>
                <a:ext cx="1591133" cy="430887"/>
              </a:xfrm>
              <a:prstGeom prst="rect">
                <a:avLst/>
              </a:prstGeom>
              <a:noFill/>
            </p:spPr>
            <p:txBody>
              <a:bodyPr wrap="square" rtlCol="0">
                <a:spAutoFit/>
              </a:bodyPr>
              <a:lstStyle/>
              <a:p>
                <a:pPr algn="ctr">
                  <a:defRPr/>
                </a:pPr>
                <a:r>
                  <a:rPr lang="zh-CN" altLang="en-US" sz="1500" dirty="0">
                    <a:solidFill>
                      <a:prstClr val="black"/>
                    </a:solidFill>
                    <a:latin typeface="等线" panose="02010600030101010101" pitchFamily="2" charset="-122"/>
                    <a:ea typeface="等线" panose="02010600030101010101" pitchFamily="2" charset="-122"/>
                  </a:rPr>
                  <a:t>误差值</a:t>
                </a:r>
              </a:p>
            </p:txBody>
          </p:sp>
          <p:sp>
            <p:nvSpPr>
              <p:cNvPr id="41" name="矩形 40"/>
              <p:cNvSpPr/>
              <p:nvPr/>
            </p:nvSpPr>
            <p:spPr>
              <a:xfrm>
                <a:off x="7839390" y="1559171"/>
                <a:ext cx="1256044" cy="4369357"/>
              </a:xfrm>
              <a:prstGeom prst="rect">
                <a:avLst/>
              </a:prstGeom>
              <a:noFill/>
              <a:ln w="38100">
                <a:solidFill>
                  <a:srgbClr val="45A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矩形 41"/>
              <p:cNvSpPr/>
              <p:nvPr/>
            </p:nvSpPr>
            <p:spPr>
              <a:xfrm>
                <a:off x="9135627" y="1569219"/>
                <a:ext cx="1093595" cy="43593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3" name="矩形 42"/>
              <p:cNvSpPr/>
              <p:nvPr/>
            </p:nvSpPr>
            <p:spPr>
              <a:xfrm>
                <a:off x="1793558" y="1566810"/>
                <a:ext cx="5975494" cy="43617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31" name="文本框 30"/>
            <p:cNvSpPr txBox="1"/>
            <p:nvPr/>
          </p:nvSpPr>
          <p:spPr>
            <a:xfrm>
              <a:off x="4250489" y="3988311"/>
              <a:ext cx="1326383" cy="430887"/>
            </a:xfrm>
            <a:prstGeom prst="rect">
              <a:avLst/>
            </a:prstGeom>
            <a:noFill/>
          </p:spPr>
          <p:txBody>
            <a:bodyPr wrap="square" rtlCol="0">
              <a:spAutoFit/>
            </a:bodyPr>
            <a:lstStyle/>
            <a:p>
              <a:pPr algn="ctr"/>
              <a:r>
                <a:rPr lang="zh-CN" altLang="en-US" sz="1500" dirty="0">
                  <a:solidFill>
                    <a:srgbClr val="00B0F0"/>
                  </a:solidFill>
                  <a:latin typeface="等线" panose="02010600030101010101" pitchFamily="2" charset="-122"/>
                  <a:ea typeface="等线" panose="02010600030101010101" pitchFamily="2" charset="-122"/>
                </a:rPr>
                <a:t>训练集</a:t>
              </a:r>
            </a:p>
          </p:txBody>
        </p:sp>
        <p:sp>
          <p:nvSpPr>
            <p:cNvPr id="36" name="文本框 35"/>
            <p:cNvSpPr txBox="1"/>
            <p:nvPr/>
          </p:nvSpPr>
          <p:spPr>
            <a:xfrm>
              <a:off x="7789147" y="3988311"/>
              <a:ext cx="1326383" cy="430887"/>
            </a:xfrm>
            <a:prstGeom prst="rect">
              <a:avLst/>
            </a:prstGeom>
            <a:noFill/>
          </p:spPr>
          <p:txBody>
            <a:bodyPr wrap="square" rtlCol="0">
              <a:spAutoFit/>
            </a:bodyPr>
            <a:lstStyle/>
            <a:p>
              <a:pPr algn="ctr"/>
              <a:r>
                <a:rPr lang="zh-CN" altLang="en-US" sz="1500" dirty="0">
                  <a:solidFill>
                    <a:srgbClr val="45A730"/>
                  </a:solidFill>
                  <a:latin typeface="等线" panose="02010600030101010101" pitchFamily="2" charset="-122"/>
                  <a:ea typeface="等线" panose="02010600030101010101" pitchFamily="2" charset="-122"/>
                </a:rPr>
                <a:t>验证集</a:t>
              </a:r>
            </a:p>
          </p:txBody>
        </p:sp>
        <p:sp>
          <p:nvSpPr>
            <p:cNvPr id="37" name="文本框 36"/>
            <p:cNvSpPr txBox="1"/>
            <p:nvPr/>
          </p:nvSpPr>
          <p:spPr>
            <a:xfrm>
              <a:off x="9040168" y="3988311"/>
              <a:ext cx="1326383" cy="430887"/>
            </a:xfrm>
            <a:prstGeom prst="rect">
              <a:avLst/>
            </a:prstGeom>
            <a:noFill/>
          </p:spPr>
          <p:txBody>
            <a:bodyPr wrap="square" rtlCol="0">
              <a:spAutoFit/>
            </a:bodyPr>
            <a:lstStyle/>
            <a:p>
              <a:pPr algn="ctr"/>
              <a:r>
                <a:rPr lang="zh-CN" altLang="en-US" sz="1500" dirty="0">
                  <a:solidFill>
                    <a:srgbClr val="FF0000"/>
                  </a:solidFill>
                  <a:latin typeface="等线" panose="02010600030101010101" pitchFamily="2" charset="-122"/>
                  <a:ea typeface="等线" panose="02010600030101010101" pitchFamily="2" charset="-122"/>
                </a:rPr>
                <a:t>测试集</a:t>
              </a:r>
            </a:p>
          </p:txBody>
        </p:sp>
      </p:grpSp>
      <p:graphicFrame>
        <p:nvGraphicFramePr>
          <p:cNvPr id="44" name="表格 43"/>
          <p:cNvGraphicFramePr>
            <a:graphicFrameLocks noGrp="1"/>
          </p:cNvGraphicFramePr>
          <p:nvPr>
            <p:extLst>
              <p:ext uri="{D42A27DB-BD31-4B8C-83A1-F6EECF244321}">
                <p14:modId xmlns:p14="http://schemas.microsoft.com/office/powerpoint/2010/main" val="3034163931"/>
              </p:ext>
            </p:extLst>
          </p:nvPr>
        </p:nvGraphicFramePr>
        <p:xfrm>
          <a:off x="1463319" y="6007277"/>
          <a:ext cx="6070961" cy="563880"/>
        </p:xfrm>
        <a:graphic>
          <a:graphicData uri="http://schemas.openxmlformats.org/drawingml/2006/table">
            <a:tbl>
              <a:tblPr firstRow="1" bandRow="1">
                <a:tableStyleId>{2D5ABB26-0587-4C30-8999-92F81FD0307C}</a:tableStyleId>
              </a:tblPr>
              <a:tblGrid>
                <a:gridCol w="1202885">
                  <a:extLst>
                    <a:ext uri="{9D8B030D-6E8A-4147-A177-3AD203B41FA5}">
                      <a16:colId xmlns:a16="http://schemas.microsoft.com/office/drawing/2014/main" val="1380655225"/>
                    </a:ext>
                  </a:extLst>
                </a:gridCol>
                <a:gridCol w="1123425">
                  <a:extLst>
                    <a:ext uri="{9D8B030D-6E8A-4147-A177-3AD203B41FA5}">
                      <a16:colId xmlns:a16="http://schemas.microsoft.com/office/drawing/2014/main" val="1416270494"/>
                    </a:ext>
                  </a:extLst>
                </a:gridCol>
                <a:gridCol w="1259460">
                  <a:extLst>
                    <a:ext uri="{9D8B030D-6E8A-4147-A177-3AD203B41FA5}">
                      <a16:colId xmlns:a16="http://schemas.microsoft.com/office/drawing/2014/main" val="3027321311"/>
                    </a:ext>
                  </a:extLst>
                </a:gridCol>
                <a:gridCol w="1304485">
                  <a:extLst>
                    <a:ext uri="{9D8B030D-6E8A-4147-A177-3AD203B41FA5}">
                      <a16:colId xmlns:a16="http://schemas.microsoft.com/office/drawing/2014/main" val="1023132124"/>
                    </a:ext>
                  </a:extLst>
                </a:gridCol>
                <a:gridCol w="1180706">
                  <a:extLst>
                    <a:ext uri="{9D8B030D-6E8A-4147-A177-3AD203B41FA5}">
                      <a16:colId xmlns:a16="http://schemas.microsoft.com/office/drawing/2014/main" val="49757823"/>
                    </a:ext>
                  </a:extLst>
                </a:gridCol>
              </a:tblGrid>
              <a:tr h="278130">
                <a:tc>
                  <a:txBody>
                    <a:bodyPr/>
                    <a:lstStyle/>
                    <a:p>
                      <a:pPr algn="ctr"/>
                      <a:r>
                        <a:rPr lang="zh-CN" altLang="en-US" sz="1400" dirty="0" smtClean="0">
                          <a:solidFill>
                            <a:schemeClr val="tx1"/>
                          </a:solidFill>
                          <a:latin typeface="微软雅黑" panose="020B0503020204020204" pitchFamily="34" charset="-122"/>
                          <a:ea typeface="微软雅黑" panose="020B0503020204020204" pitchFamily="34" charset="-122"/>
                        </a:rPr>
                        <a:t>隐含层数</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dirty="0" smtClean="0">
                          <a:solidFill>
                            <a:schemeClr val="tx1"/>
                          </a:solidFill>
                          <a:latin typeface="微软雅黑" panose="020B0503020204020204" pitchFamily="34" charset="-122"/>
                          <a:ea typeface="微软雅黑" panose="020B0503020204020204" pitchFamily="34" charset="-122"/>
                        </a:rPr>
                        <a:t>回馈天数</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dirty="0" smtClean="0">
                          <a:solidFill>
                            <a:schemeClr val="tx1"/>
                          </a:solidFill>
                          <a:latin typeface="微软雅黑" panose="020B0503020204020204" pitchFamily="34" charset="-122"/>
                          <a:ea typeface="微软雅黑" panose="020B0503020204020204" pitchFamily="34" charset="-122"/>
                        </a:rPr>
                        <a:t>训练比例</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dirty="0" smtClean="0">
                          <a:solidFill>
                            <a:schemeClr val="tx1"/>
                          </a:solidFill>
                          <a:latin typeface="微软雅黑" panose="020B0503020204020204" pitchFamily="34" charset="-122"/>
                          <a:ea typeface="微软雅黑" panose="020B0503020204020204" pitchFamily="34" charset="-122"/>
                        </a:rPr>
                        <a:t>验证比例</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dirty="0" smtClean="0">
                          <a:solidFill>
                            <a:schemeClr val="tx1"/>
                          </a:solidFill>
                          <a:latin typeface="微软雅黑" panose="020B0503020204020204" pitchFamily="34" charset="-122"/>
                          <a:ea typeface="微软雅黑" panose="020B0503020204020204" pitchFamily="34" charset="-122"/>
                        </a:rPr>
                        <a:t>测试比例</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4648412"/>
                  </a:ext>
                </a:extLst>
              </a:tr>
              <a:tr h="278130">
                <a:tc>
                  <a:txBody>
                    <a:bodyPr/>
                    <a:lstStyle/>
                    <a:p>
                      <a:pPr algn="ctr"/>
                      <a:r>
                        <a:rPr lang="en-US" altLang="zh-CN" sz="1400" dirty="0" smtClean="0">
                          <a:solidFill>
                            <a:schemeClr val="tx1"/>
                          </a:solidFill>
                          <a:latin typeface="微软雅黑" panose="020B0503020204020204" pitchFamily="34" charset="-122"/>
                          <a:ea typeface="微软雅黑" panose="020B0503020204020204" pitchFamily="34" charset="-122"/>
                        </a:rPr>
                        <a:t>10</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smtClean="0">
                          <a:solidFill>
                            <a:schemeClr val="tx1"/>
                          </a:solidFill>
                          <a:latin typeface="微软雅黑" panose="020B0503020204020204" pitchFamily="34" charset="-122"/>
                          <a:ea typeface="微软雅黑" panose="020B0503020204020204" pitchFamily="34" charset="-122"/>
                        </a:rPr>
                        <a:t>7</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smtClean="0">
                          <a:solidFill>
                            <a:schemeClr val="tx1"/>
                          </a:solidFill>
                          <a:latin typeface="微软雅黑" panose="020B0503020204020204" pitchFamily="34" charset="-122"/>
                          <a:ea typeface="微软雅黑" panose="020B0503020204020204" pitchFamily="34" charset="-122"/>
                        </a:rPr>
                        <a:t>70%</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smtClean="0">
                          <a:solidFill>
                            <a:schemeClr val="tx1"/>
                          </a:solidFill>
                          <a:latin typeface="微软雅黑" panose="020B0503020204020204" pitchFamily="34" charset="-122"/>
                          <a:ea typeface="微软雅黑" panose="020B0503020204020204" pitchFamily="34" charset="-122"/>
                        </a:rPr>
                        <a:t>15%</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smtClean="0">
                          <a:solidFill>
                            <a:schemeClr val="tx1"/>
                          </a:solidFill>
                          <a:latin typeface="微软雅黑" panose="020B0503020204020204" pitchFamily="34" charset="-122"/>
                          <a:ea typeface="微软雅黑" panose="020B0503020204020204" pitchFamily="34" charset="-122"/>
                        </a:rPr>
                        <a:t>15%</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9079799"/>
                  </a:ext>
                </a:extLst>
              </a:tr>
            </a:tbl>
          </a:graphicData>
        </a:graphic>
      </p:graphicFrame>
    </p:spTree>
    <p:extLst>
      <p:ext uri="{BB962C8B-B14F-4D97-AF65-F5344CB8AC3E}">
        <p14:creationId xmlns:p14="http://schemas.microsoft.com/office/powerpoint/2010/main" val="29995384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等腰三角形 31"/>
          <p:cNvSpPr/>
          <p:nvPr/>
        </p:nvSpPr>
        <p:spPr>
          <a:xfrm rot="10800000">
            <a:off x="4353592" y="1018648"/>
            <a:ext cx="290416" cy="178103"/>
          </a:xfrm>
          <a:prstGeom prst="triangl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graphicFrame>
        <p:nvGraphicFramePr>
          <p:cNvPr id="3" name="表格 2"/>
          <p:cNvGraphicFramePr>
            <a:graphicFrameLocks noGrp="1"/>
          </p:cNvGraphicFramePr>
          <p:nvPr/>
        </p:nvGraphicFramePr>
        <p:xfrm>
          <a:off x="-10849" y="657534"/>
          <a:ext cx="9154839" cy="396240"/>
        </p:xfrm>
        <a:graphic>
          <a:graphicData uri="http://schemas.openxmlformats.org/drawingml/2006/table">
            <a:tbl>
              <a:tblPr firstRow="1" bandRow="1">
                <a:tableStyleId>{5C22544A-7EE6-4342-B048-85BDC9FD1C3A}</a:tableStyleId>
              </a:tblPr>
              <a:tblGrid>
                <a:gridCol w="3051613">
                  <a:extLst>
                    <a:ext uri="{9D8B030D-6E8A-4147-A177-3AD203B41FA5}">
                      <a16:colId xmlns:a16="http://schemas.microsoft.com/office/drawing/2014/main" val="2745002763"/>
                    </a:ext>
                  </a:extLst>
                </a:gridCol>
                <a:gridCol w="3051613">
                  <a:extLst>
                    <a:ext uri="{9D8B030D-6E8A-4147-A177-3AD203B41FA5}">
                      <a16:colId xmlns:a16="http://schemas.microsoft.com/office/drawing/2014/main" val="2235817695"/>
                    </a:ext>
                  </a:extLst>
                </a:gridCol>
                <a:gridCol w="3051613">
                  <a:extLst>
                    <a:ext uri="{9D8B030D-6E8A-4147-A177-3AD203B41FA5}">
                      <a16:colId xmlns:a16="http://schemas.microsoft.com/office/drawing/2014/main" val="661315824"/>
                    </a:ext>
                  </a:extLst>
                </a:gridCol>
              </a:tblGrid>
              <a:tr h="370840">
                <a:tc>
                  <a:txBody>
                    <a:bodyPr/>
                    <a:lstStyle/>
                    <a:p>
                      <a:pPr algn="ctr"/>
                      <a:r>
                        <a:rPr lang="zh-CN" altLang="en-US" sz="2000" b="0" dirty="0" smtClean="0">
                          <a:solidFill>
                            <a:schemeClr val="tx1"/>
                          </a:solidFill>
                          <a:latin typeface="等线" panose="02010600030101010101" pitchFamily="2" charset="-122"/>
                          <a:ea typeface="+mn-ea"/>
                        </a:rPr>
                        <a:t>基于曲线的异常检测分析</a:t>
                      </a:r>
                      <a:endParaRPr lang="zh-CN" altLang="en-US" sz="20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kern="1200" dirty="0" smtClean="0">
                          <a:solidFill>
                            <a:schemeClr val="tx1"/>
                          </a:solidFill>
                          <a:latin typeface="等线" panose="02010600030101010101" pitchFamily="2" charset="-122"/>
                          <a:ea typeface="+mn-ea"/>
                          <a:cs typeface="+mn-cs"/>
                        </a:rPr>
                        <a:t>基于曲线的时序数据预测</a:t>
                      </a:r>
                      <a:endParaRPr lang="zh-CN" altLang="en-US" sz="2000" b="1" kern="1200" dirty="0">
                        <a:solidFill>
                          <a:schemeClr val="tx1"/>
                        </a:solidFill>
                        <a:latin typeface="等线" panose="02010600030101010101" pitchFamily="2" charset="-12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a:r>
                        <a:rPr lang="zh-CN" altLang="en-US" sz="1800" b="0" kern="1200" dirty="0" smtClean="0">
                          <a:solidFill>
                            <a:schemeClr val="tx1"/>
                          </a:solidFill>
                          <a:latin typeface="等线" panose="02010600030101010101" pitchFamily="2" charset="-122"/>
                          <a:ea typeface="+mn-ea"/>
                          <a:cs typeface="+mn-cs"/>
                        </a:rPr>
                        <a:t>基于图像的异常区域检测</a:t>
                      </a:r>
                      <a:endParaRPr lang="zh-CN" altLang="en-US" sz="1800" b="0" kern="1200" dirty="0">
                        <a:solidFill>
                          <a:schemeClr val="tx1"/>
                        </a:solidFill>
                        <a:latin typeface="等线" panose="02010600030101010101" pitchFamily="2" charset="-12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286669"/>
                  </a:ext>
                </a:extLst>
              </a:tr>
            </a:tbl>
          </a:graphicData>
        </a:graphic>
      </p:graphicFrame>
      <p:sp>
        <p:nvSpPr>
          <p:cNvPr id="26" name="矩形 25"/>
          <p:cNvSpPr/>
          <p:nvPr/>
        </p:nvSpPr>
        <p:spPr>
          <a:xfrm>
            <a:off x="-10839" y="0"/>
            <a:ext cx="9154839" cy="673834"/>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文本框 26"/>
          <p:cNvSpPr txBox="1"/>
          <p:nvPr/>
        </p:nvSpPr>
        <p:spPr>
          <a:xfrm>
            <a:off x="352661"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课题背景</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2519178"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数据概览</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770448" y="146169"/>
            <a:ext cx="1645859"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研究内容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021718" y="148570"/>
            <a:ext cx="1493017"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总结展望</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1806334" y="1316803"/>
            <a:ext cx="5519460" cy="584775"/>
          </a:xfrm>
          <a:prstGeom prst="rect">
            <a:avLst/>
          </a:prstGeom>
        </p:spPr>
        <p:txBody>
          <a:bodyPr wrap="none">
            <a:spAutoFit/>
          </a:bodyPr>
          <a:lstStyle/>
          <a:p>
            <a:pPr algn="ctr"/>
            <a:r>
              <a:rPr lang="zh-CN" altLang="en-US" sz="3200" b="1" dirty="0" smtClean="0">
                <a:latin typeface="等线" panose="02010600030101010101" pitchFamily="2" charset="-122"/>
              </a:rPr>
              <a:t>模型预测与异常检测结果分析</a:t>
            </a:r>
            <a:endParaRPr lang="zh-CN" altLang="en-US" sz="3200" b="1" dirty="0">
              <a:latin typeface="等线" panose="02010600030101010101" pitchFamily="2" charset="-122"/>
            </a:endParaRPr>
          </a:p>
        </p:txBody>
      </p:sp>
      <p:grpSp>
        <p:nvGrpSpPr>
          <p:cNvPr id="21" name="组合 20"/>
          <p:cNvGrpSpPr/>
          <p:nvPr/>
        </p:nvGrpSpPr>
        <p:grpSpPr>
          <a:xfrm>
            <a:off x="1530501" y="2164607"/>
            <a:ext cx="6479894" cy="3556860"/>
            <a:chOff x="1698172" y="1364964"/>
            <a:chExt cx="8639858" cy="4742480"/>
          </a:xfrm>
        </p:grpSpPr>
        <p:pic>
          <p:nvPicPr>
            <p:cNvPr id="22" name="图片 2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98172" y="1364964"/>
              <a:ext cx="8460712" cy="4742480"/>
            </a:xfrm>
            <a:prstGeom prst="rect">
              <a:avLst/>
            </a:prstGeom>
          </p:spPr>
        </p:pic>
        <p:sp>
          <p:nvSpPr>
            <p:cNvPr id="23" name="文本框 22"/>
            <p:cNvSpPr txBox="1"/>
            <p:nvPr/>
          </p:nvSpPr>
          <p:spPr>
            <a:xfrm>
              <a:off x="8746897" y="5317491"/>
              <a:ext cx="1591133" cy="430887"/>
            </a:xfrm>
            <a:prstGeom prst="rect">
              <a:avLst/>
            </a:prstGeom>
            <a:noFill/>
          </p:spPr>
          <p:txBody>
            <a:bodyPr wrap="square" rtlCol="0">
              <a:spAutoFit/>
            </a:bodyPr>
            <a:lstStyle/>
            <a:p>
              <a:pPr algn="ctr">
                <a:defRPr/>
              </a:pPr>
              <a:r>
                <a:rPr lang="zh-CN" altLang="en-US" sz="1500" b="1" dirty="0">
                  <a:solidFill>
                    <a:prstClr val="black"/>
                  </a:solidFill>
                  <a:latin typeface="等线" panose="02010600030101010101" pitchFamily="2" charset="-122"/>
                  <a:ea typeface="等线" panose="02010600030101010101" pitchFamily="2" charset="-122"/>
                </a:rPr>
                <a:t>日期</a:t>
              </a:r>
            </a:p>
          </p:txBody>
        </p:sp>
        <p:sp>
          <p:nvSpPr>
            <p:cNvPr id="24" name="文本框 23"/>
            <p:cNvSpPr txBox="1"/>
            <p:nvPr/>
          </p:nvSpPr>
          <p:spPr>
            <a:xfrm>
              <a:off x="1986769" y="1600163"/>
              <a:ext cx="1591133" cy="430887"/>
            </a:xfrm>
            <a:prstGeom prst="rect">
              <a:avLst/>
            </a:prstGeom>
            <a:noFill/>
          </p:spPr>
          <p:txBody>
            <a:bodyPr wrap="square" rtlCol="0">
              <a:spAutoFit/>
            </a:bodyPr>
            <a:lstStyle/>
            <a:p>
              <a:pPr algn="ctr">
                <a:defRPr/>
              </a:pPr>
              <a:r>
                <a:rPr lang="zh-CN" altLang="en-US" sz="1500" b="1" dirty="0">
                  <a:solidFill>
                    <a:prstClr val="black"/>
                  </a:solidFill>
                  <a:latin typeface="等线" panose="02010600030101010101" pitchFamily="2" charset="-122"/>
                  <a:ea typeface="等线" panose="02010600030101010101" pitchFamily="2" charset="-122"/>
                </a:rPr>
                <a:t>定位终端数</a:t>
              </a:r>
            </a:p>
          </p:txBody>
        </p:sp>
        <p:sp>
          <p:nvSpPr>
            <p:cNvPr id="25" name="文本框 24"/>
            <p:cNvSpPr txBox="1"/>
            <p:nvPr/>
          </p:nvSpPr>
          <p:spPr>
            <a:xfrm>
              <a:off x="8344671" y="2191287"/>
              <a:ext cx="1591133" cy="430887"/>
            </a:xfrm>
            <a:prstGeom prst="rect">
              <a:avLst/>
            </a:prstGeom>
            <a:noFill/>
          </p:spPr>
          <p:txBody>
            <a:bodyPr wrap="square" rtlCol="0">
              <a:spAutoFit/>
            </a:bodyPr>
            <a:lstStyle/>
            <a:p>
              <a:pPr algn="ctr">
                <a:defRPr/>
              </a:pPr>
              <a:r>
                <a:rPr lang="zh-CN" altLang="en-US" sz="1500" b="1" dirty="0">
                  <a:solidFill>
                    <a:srgbClr val="FF0000"/>
                  </a:solidFill>
                  <a:latin typeface="等线" panose="02010600030101010101" pitchFamily="2" charset="-122"/>
                  <a:ea typeface="等线" panose="02010600030101010101" pitchFamily="2" charset="-122"/>
                </a:rPr>
                <a:t>实际值</a:t>
              </a:r>
              <a:endParaRPr lang="en-US" altLang="zh-CN" sz="1500" b="1" dirty="0">
                <a:solidFill>
                  <a:srgbClr val="FF0000"/>
                </a:solidFill>
                <a:latin typeface="等线" panose="02010600030101010101" pitchFamily="2" charset="-122"/>
                <a:ea typeface="等线" panose="02010600030101010101" pitchFamily="2" charset="-122"/>
              </a:endParaRPr>
            </a:p>
          </p:txBody>
        </p:sp>
        <p:sp>
          <p:nvSpPr>
            <p:cNvPr id="44" name="文本框 43"/>
            <p:cNvSpPr txBox="1"/>
            <p:nvPr/>
          </p:nvSpPr>
          <p:spPr>
            <a:xfrm>
              <a:off x="8344671" y="4449245"/>
              <a:ext cx="1591133" cy="430887"/>
            </a:xfrm>
            <a:prstGeom prst="rect">
              <a:avLst/>
            </a:prstGeom>
            <a:noFill/>
          </p:spPr>
          <p:txBody>
            <a:bodyPr wrap="square" rtlCol="0">
              <a:spAutoFit/>
            </a:bodyPr>
            <a:lstStyle/>
            <a:p>
              <a:pPr algn="ctr">
                <a:defRPr/>
              </a:pPr>
              <a:r>
                <a:rPr lang="zh-CN" altLang="en-US" sz="1500" b="1" dirty="0">
                  <a:solidFill>
                    <a:srgbClr val="00B0F0"/>
                  </a:solidFill>
                  <a:latin typeface="等线" panose="02010600030101010101" pitchFamily="2" charset="-122"/>
                  <a:ea typeface="等线" panose="02010600030101010101" pitchFamily="2" charset="-122"/>
                </a:rPr>
                <a:t>预测值</a:t>
              </a:r>
              <a:endParaRPr lang="en-US" altLang="zh-CN" sz="1500" b="1" dirty="0">
                <a:solidFill>
                  <a:srgbClr val="00B0F0"/>
                </a:solidFill>
                <a:latin typeface="等线" panose="02010600030101010101" pitchFamily="2" charset="-122"/>
                <a:ea typeface="等线" panose="02010600030101010101" pitchFamily="2" charset="-122"/>
              </a:endParaRPr>
            </a:p>
          </p:txBody>
        </p:sp>
        <p:cxnSp>
          <p:nvCxnSpPr>
            <p:cNvPr id="45" name="直接箭头连接符 44"/>
            <p:cNvCxnSpPr/>
            <p:nvPr/>
          </p:nvCxnSpPr>
          <p:spPr>
            <a:xfrm>
              <a:off x="9935805" y="2191287"/>
              <a:ext cx="0" cy="290322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9012977" y="3335655"/>
              <a:ext cx="1058975" cy="400109"/>
            </a:xfrm>
            <a:prstGeom prst="rect">
              <a:avLst/>
            </a:prstGeom>
            <a:noFill/>
          </p:spPr>
          <p:txBody>
            <a:bodyPr wrap="square" rtlCol="0">
              <a:spAutoFit/>
            </a:bodyPr>
            <a:lstStyle/>
            <a:p>
              <a:pPr algn="ctr"/>
              <a:r>
                <a:rPr lang="zh-CN" altLang="en-US" sz="1350" b="1" dirty="0">
                  <a:latin typeface="等线" panose="02010600030101010101" pitchFamily="2" charset="-122"/>
                  <a:ea typeface="等线" panose="02010600030101010101" pitchFamily="2" charset="-122"/>
                </a:rPr>
                <a:t>异常</a:t>
              </a:r>
              <a:endParaRPr lang="zh-CN" altLang="en-US" sz="1200" b="1" dirty="0">
                <a:latin typeface="等线" panose="02010600030101010101" pitchFamily="2" charset="-122"/>
                <a:ea typeface="等线" panose="02010600030101010101" pitchFamily="2" charset="-122"/>
              </a:endParaRPr>
            </a:p>
          </p:txBody>
        </p:sp>
      </p:grpSp>
      <p:sp>
        <p:nvSpPr>
          <p:cNvPr id="47" name="椭圆 46"/>
          <p:cNvSpPr/>
          <p:nvPr/>
        </p:nvSpPr>
        <p:spPr>
          <a:xfrm>
            <a:off x="7565661" y="4797559"/>
            <a:ext cx="253951" cy="266453"/>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zh-CN" altLang="en-US" sz="1350"/>
          </a:p>
        </p:txBody>
      </p:sp>
      <p:sp>
        <p:nvSpPr>
          <p:cNvPr id="48" name="椭圆 47"/>
          <p:cNvSpPr/>
          <p:nvPr/>
        </p:nvSpPr>
        <p:spPr>
          <a:xfrm>
            <a:off x="7604706" y="2725799"/>
            <a:ext cx="225673" cy="2256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zh-CN" altLang="en-US" sz="1350"/>
          </a:p>
        </p:txBody>
      </p:sp>
      <p:sp>
        <p:nvSpPr>
          <p:cNvPr id="49" name="文本框 48"/>
          <p:cNvSpPr txBox="1"/>
          <p:nvPr/>
        </p:nvSpPr>
        <p:spPr>
          <a:xfrm>
            <a:off x="653684" y="5984496"/>
            <a:ext cx="8099167" cy="461665"/>
          </a:xfrm>
          <a:prstGeom prst="rect">
            <a:avLst/>
          </a:prstGeom>
          <a:noFill/>
        </p:spPr>
        <p:txBody>
          <a:bodyPr wrap="square" rtlCol="0">
            <a:spAutoFit/>
          </a:bodyPr>
          <a:lstStyle/>
          <a:p>
            <a:pPr algn="ctr">
              <a:lnSpc>
                <a:spcPct val="150000"/>
              </a:lnSpc>
              <a:defRP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珠海</a:t>
            </a:r>
            <a:r>
              <a:rPr lang="zh-CN" altLang="en-US" dirty="0" smtClean="0">
                <a:latin typeface="微软雅黑" panose="020B0503020204020204" pitchFamily="34" charset="-122"/>
                <a:ea typeface="微软雅黑" panose="020B0503020204020204" pitchFamily="34" charset="-122"/>
              </a:rPr>
              <a:t>市 地理坐标内 </a:t>
            </a:r>
            <a:r>
              <a:rPr lang="en-US" altLang="zh-CN" b="1" dirty="0" smtClean="0">
                <a:latin typeface="微软雅黑" panose="020B0503020204020204" pitchFamily="34" charset="-122"/>
                <a:ea typeface="微软雅黑" panose="020B0503020204020204" pitchFamily="34" charset="-122"/>
              </a:rPr>
              <a:t>9</a:t>
            </a:r>
            <a:r>
              <a:rPr lang="zh-CN" altLang="en-US" b="1" dirty="0" smtClean="0">
                <a:latin typeface="微软雅黑" panose="020B0503020204020204" pitchFamily="34" charset="-122"/>
                <a:ea typeface="微软雅黑" panose="020B0503020204020204" pitchFamily="34" charset="-122"/>
              </a:rPr>
              <a:t>月</a:t>
            </a:r>
            <a:r>
              <a:rPr lang="en-US" altLang="zh-CN" b="1" dirty="0" smtClean="0">
                <a:latin typeface="微软雅黑" panose="020B0503020204020204" pitchFamily="34" charset="-122"/>
                <a:ea typeface="微软雅黑" panose="020B0503020204020204" pitchFamily="34" charset="-122"/>
              </a:rPr>
              <a:t>23</a:t>
            </a:r>
            <a:r>
              <a:rPr lang="zh-CN" altLang="en-US" b="1" dirty="0" smtClean="0">
                <a:latin typeface="微软雅黑" panose="020B0503020204020204" pitchFamily="34" charset="-122"/>
                <a:ea typeface="微软雅黑" panose="020B0503020204020204" pitchFamily="34" charset="-122"/>
              </a:rPr>
              <a:t>日</a:t>
            </a:r>
            <a:r>
              <a:rPr lang="en-US" altLang="zh-CN" dirty="0" smtClean="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9</a:t>
            </a:r>
            <a:r>
              <a:rPr lang="zh-CN" altLang="en-US" b="1" dirty="0" smtClean="0">
                <a:latin typeface="微软雅黑" panose="020B0503020204020204" pitchFamily="34" charset="-122"/>
                <a:ea typeface="微软雅黑" panose="020B0503020204020204" pitchFamily="34" charset="-122"/>
              </a:rPr>
              <a:t>月</a:t>
            </a:r>
            <a:r>
              <a:rPr lang="en-US" altLang="zh-CN" b="1" dirty="0" smtClean="0">
                <a:latin typeface="微软雅黑" panose="020B0503020204020204" pitchFamily="34" charset="-122"/>
                <a:ea typeface="微软雅黑" panose="020B0503020204020204" pitchFamily="34" charset="-122"/>
              </a:rPr>
              <a:t>30</a:t>
            </a:r>
            <a:r>
              <a:rPr lang="zh-CN" altLang="en-US" b="1" dirty="0" smtClean="0">
                <a:latin typeface="微软雅黑" panose="020B0503020204020204" pitchFamily="34" charset="-122"/>
                <a:ea typeface="微软雅黑" panose="020B0503020204020204" pitchFamily="34" charset="-122"/>
              </a:rPr>
              <a:t>日</a:t>
            </a:r>
            <a:r>
              <a:rPr lang="zh-CN" altLang="en-US" dirty="0" smtClean="0">
                <a:latin typeface="微软雅黑" panose="020B0503020204020204" pitchFamily="34" charset="-122"/>
                <a:ea typeface="微软雅黑" panose="020B0503020204020204" pitchFamily="34" charset="-122"/>
              </a:rPr>
              <a:t> </a:t>
            </a:r>
            <a:r>
              <a:rPr lang="en-US" altLang="zh-CN" b="1" dirty="0" smtClean="0">
                <a:latin typeface="微软雅黑" panose="020B0503020204020204" pitchFamily="34" charset="-122"/>
                <a:ea typeface="微软雅黑" panose="020B0503020204020204" pitchFamily="34" charset="-122"/>
              </a:rPr>
              <a:t>13:00</a:t>
            </a:r>
            <a:r>
              <a:rPr lang="zh-CN" altLang="en-US" dirty="0" smtClean="0">
                <a:latin typeface="微软雅黑" panose="020B0503020204020204" pitchFamily="34" charset="-122"/>
                <a:ea typeface="微软雅黑" panose="020B0503020204020204" pitchFamily="34" charset="-122"/>
              </a:rPr>
              <a:t> 定位</a:t>
            </a:r>
            <a:r>
              <a:rPr lang="zh-CN" altLang="en-US" dirty="0">
                <a:latin typeface="微软雅黑" panose="020B0503020204020204" pitchFamily="34" charset="-122"/>
                <a:ea typeface="微软雅黑" panose="020B0503020204020204" pitchFamily="34" charset="-122"/>
              </a:rPr>
              <a:t>终端预测与实际</a:t>
            </a:r>
            <a:r>
              <a:rPr lang="zh-CN" altLang="en-US" dirty="0" smtClean="0">
                <a:latin typeface="微软雅黑" panose="020B0503020204020204" pitchFamily="34" charset="-122"/>
                <a:ea typeface="微软雅黑" panose="020B0503020204020204" pitchFamily="34" charset="-122"/>
              </a:rPr>
              <a:t>值</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58842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等腰三角形 31"/>
          <p:cNvSpPr/>
          <p:nvPr/>
        </p:nvSpPr>
        <p:spPr>
          <a:xfrm rot="10800000">
            <a:off x="4353592" y="1018648"/>
            <a:ext cx="290416" cy="178103"/>
          </a:xfrm>
          <a:prstGeom prst="triangl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graphicFrame>
        <p:nvGraphicFramePr>
          <p:cNvPr id="3" name="表格 2"/>
          <p:cNvGraphicFramePr>
            <a:graphicFrameLocks noGrp="1"/>
          </p:cNvGraphicFramePr>
          <p:nvPr/>
        </p:nvGraphicFramePr>
        <p:xfrm>
          <a:off x="-10849" y="657534"/>
          <a:ext cx="9154839" cy="396240"/>
        </p:xfrm>
        <a:graphic>
          <a:graphicData uri="http://schemas.openxmlformats.org/drawingml/2006/table">
            <a:tbl>
              <a:tblPr firstRow="1" bandRow="1">
                <a:tableStyleId>{5C22544A-7EE6-4342-B048-85BDC9FD1C3A}</a:tableStyleId>
              </a:tblPr>
              <a:tblGrid>
                <a:gridCol w="3051613">
                  <a:extLst>
                    <a:ext uri="{9D8B030D-6E8A-4147-A177-3AD203B41FA5}">
                      <a16:colId xmlns:a16="http://schemas.microsoft.com/office/drawing/2014/main" val="2745002763"/>
                    </a:ext>
                  </a:extLst>
                </a:gridCol>
                <a:gridCol w="3051613">
                  <a:extLst>
                    <a:ext uri="{9D8B030D-6E8A-4147-A177-3AD203B41FA5}">
                      <a16:colId xmlns:a16="http://schemas.microsoft.com/office/drawing/2014/main" val="2235817695"/>
                    </a:ext>
                  </a:extLst>
                </a:gridCol>
                <a:gridCol w="3051613">
                  <a:extLst>
                    <a:ext uri="{9D8B030D-6E8A-4147-A177-3AD203B41FA5}">
                      <a16:colId xmlns:a16="http://schemas.microsoft.com/office/drawing/2014/main" val="661315824"/>
                    </a:ext>
                  </a:extLst>
                </a:gridCol>
              </a:tblGrid>
              <a:tr h="370840">
                <a:tc>
                  <a:txBody>
                    <a:bodyPr/>
                    <a:lstStyle/>
                    <a:p>
                      <a:pPr algn="ctr"/>
                      <a:r>
                        <a:rPr lang="zh-CN" altLang="en-US" sz="2000" b="0" dirty="0" smtClean="0">
                          <a:solidFill>
                            <a:schemeClr val="tx1"/>
                          </a:solidFill>
                          <a:latin typeface="等线" panose="02010600030101010101" pitchFamily="2" charset="-122"/>
                          <a:ea typeface="+mn-ea"/>
                        </a:rPr>
                        <a:t>基于曲线的异常检测分析</a:t>
                      </a:r>
                      <a:endParaRPr lang="zh-CN" altLang="en-US" sz="20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kern="1200" dirty="0" smtClean="0">
                          <a:solidFill>
                            <a:schemeClr val="tx1"/>
                          </a:solidFill>
                          <a:latin typeface="等线" panose="02010600030101010101" pitchFamily="2" charset="-122"/>
                          <a:ea typeface="+mn-ea"/>
                          <a:cs typeface="+mn-cs"/>
                        </a:rPr>
                        <a:t>基于曲线的时序数据预测</a:t>
                      </a:r>
                      <a:endParaRPr lang="zh-CN" altLang="en-US" sz="2000" b="1" kern="1200" dirty="0">
                        <a:solidFill>
                          <a:schemeClr val="tx1"/>
                        </a:solidFill>
                        <a:latin typeface="等线" panose="02010600030101010101" pitchFamily="2" charset="-12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tc>
                  <a:txBody>
                    <a:bodyPr/>
                    <a:lstStyle/>
                    <a:p>
                      <a:pPr algn="ctr"/>
                      <a:r>
                        <a:rPr lang="zh-CN" altLang="en-US" sz="1800" b="0" kern="1200" dirty="0" smtClean="0">
                          <a:solidFill>
                            <a:schemeClr val="tx1"/>
                          </a:solidFill>
                          <a:latin typeface="等线" panose="02010600030101010101" pitchFamily="2" charset="-122"/>
                          <a:ea typeface="+mn-ea"/>
                          <a:cs typeface="+mn-cs"/>
                        </a:rPr>
                        <a:t>基于图像的异常区域检测</a:t>
                      </a:r>
                      <a:endParaRPr lang="zh-CN" altLang="en-US" sz="1800" b="0" kern="1200" dirty="0">
                        <a:solidFill>
                          <a:schemeClr val="tx1"/>
                        </a:solidFill>
                        <a:latin typeface="等线" panose="02010600030101010101" pitchFamily="2" charset="-12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286669"/>
                  </a:ext>
                </a:extLst>
              </a:tr>
            </a:tbl>
          </a:graphicData>
        </a:graphic>
      </p:graphicFrame>
      <p:sp>
        <p:nvSpPr>
          <p:cNvPr id="26" name="矩形 25"/>
          <p:cNvSpPr/>
          <p:nvPr/>
        </p:nvSpPr>
        <p:spPr>
          <a:xfrm>
            <a:off x="-10839" y="0"/>
            <a:ext cx="9154839" cy="673834"/>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文本框 26"/>
          <p:cNvSpPr txBox="1"/>
          <p:nvPr/>
        </p:nvSpPr>
        <p:spPr>
          <a:xfrm>
            <a:off x="352661"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课题背景</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2519178"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数据概览</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770448" y="146169"/>
            <a:ext cx="1645859"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研究内容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021718" y="148570"/>
            <a:ext cx="1493017"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总结展望</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780412" y="1316803"/>
            <a:ext cx="7571303" cy="584775"/>
          </a:xfrm>
          <a:prstGeom prst="rect">
            <a:avLst/>
          </a:prstGeom>
        </p:spPr>
        <p:txBody>
          <a:bodyPr wrap="none">
            <a:spAutoFit/>
          </a:bodyPr>
          <a:lstStyle/>
          <a:p>
            <a:pPr algn="ctr"/>
            <a:r>
              <a:rPr lang="zh-CN" altLang="en-US" sz="3200" b="1" dirty="0" smtClean="0">
                <a:latin typeface="等线" panose="02010600030101010101" pitchFamily="2" charset="-122"/>
              </a:rPr>
              <a:t>预测方法应用于整日的异常检测结果分析</a:t>
            </a:r>
            <a:endParaRPr lang="zh-CN" altLang="en-US" sz="3200" b="1" dirty="0">
              <a:latin typeface="等线" panose="02010600030101010101" pitchFamily="2" charset="-122"/>
            </a:endParaRPr>
          </a:p>
        </p:txBody>
      </p:sp>
      <p:sp>
        <p:nvSpPr>
          <p:cNvPr id="49" name="文本框 48"/>
          <p:cNvSpPr txBox="1"/>
          <p:nvPr/>
        </p:nvSpPr>
        <p:spPr>
          <a:xfrm>
            <a:off x="653684" y="5984496"/>
            <a:ext cx="8099167" cy="507831"/>
          </a:xfrm>
          <a:prstGeom prst="rect">
            <a:avLst/>
          </a:prstGeom>
          <a:noFill/>
        </p:spPr>
        <p:txBody>
          <a:bodyPr wrap="square" rtlCol="0">
            <a:spAutoFit/>
          </a:bodyPr>
          <a:lstStyle/>
          <a:p>
            <a:pPr algn="ctr">
              <a:lnSpc>
                <a:spcPct val="150000"/>
              </a:lnSpc>
              <a:defRP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珠海</a:t>
            </a:r>
            <a:r>
              <a:rPr lang="zh-CN" altLang="en-US" dirty="0" smtClean="0">
                <a:latin typeface="微软雅黑" panose="020B0503020204020204" pitchFamily="34" charset="-122"/>
                <a:ea typeface="微软雅黑" panose="020B0503020204020204" pitchFamily="34" charset="-122"/>
              </a:rPr>
              <a:t>市 地理坐标内 </a:t>
            </a:r>
            <a:r>
              <a:rPr lang="en-US" altLang="zh-CN" b="1" dirty="0">
                <a:latin typeface="微软雅黑" panose="020B0503020204020204" pitchFamily="34" charset="-122"/>
                <a:ea typeface="微软雅黑" panose="020B0503020204020204" pitchFamily="34" charset="-122"/>
              </a:rPr>
              <a:t>8</a:t>
            </a:r>
            <a:r>
              <a:rPr lang="zh-CN" altLang="en-US" b="1" dirty="0" smtClean="0">
                <a:latin typeface="微软雅黑" panose="020B0503020204020204" pitchFamily="34" charset="-122"/>
                <a:ea typeface="微软雅黑" panose="020B0503020204020204" pitchFamily="34" charset="-122"/>
              </a:rPr>
              <a:t>月</a:t>
            </a:r>
            <a:r>
              <a:rPr lang="en-US" altLang="zh-CN" b="1" dirty="0" smtClean="0">
                <a:latin typeface="微软雅黑" panose="020B0503020204020204" pitchFamily="34" charset="-122"/>
                <a:ea typeface="微软雅黑" panose="020B0503020204020204" pitchFamily="34" charset="-122"/>
              </a:rPr>
              <a:t>21</a:t>
            </a:r>
            <a:r>
              <a:rPr lang="zh-CN" altLang="en-US" b="1" dirty="0" smtClean="0">
                <a:latin typeface="微软雅黑" panose="020B0503020204020204" pitchFamily="34" charset="-122"/>
                <a:ea typeface="微软雅黑" panose="020B0503020204020204" pitchFamily="34" charset="-122"/>
              </a:rPr>
              <a:t>日</a:t>
            </a:r>
            <a:r>
              <a:rPr lang="en-US" altLang="zh-CN" dirty="0" smtClean="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8</a:t>
            </a:r>
            <a:r>
              <a:rPr lang="zh-CN" altLang="en-US" b="1" dirty="0" smtClean="0">
                <a:latin typeface="微软雅黑" panose="020B0503020204020204" pitchFamily="34" charset="-122"/>
                <a:ea typeface="微软雅黑" panose="020B0503020204020204" pitchFamily="34" charset="-122"/>
              </a:rPr>
              <a:t>月</a:t>
            </a:r>
            <a:r>
              <a:rPr lang="en-US" altLang="zh-CN" b="1" dirty="0" smtClean="0">
                <a:latin typeface="微软雅黑" panose="020B0503020204020204" pitchFamily="34" charset="-122"/>
                <a:ea typeface="微软雅黑" panose="020B0503020204020204" pitchFamily="34" charset="-122"/>
              </a:rPr>
              <a:t>27</a:t>
            </a:r>
            <a:r>
              <a:rPr lang="zh-CN" altLang="en-US" b="1" dirty="0" smtClean="0">
                <a:latin typeface="微软雅黑" panose="020B0503020204020204" pitchFamily="34" charset="-122"/>
                <a:ea typeface="微软雅黑" panose="020B0503020204020204" pitchFamily="34" charset="-122"/>
              </a:rPr>
              <a:t>日</a:t>
            </a:r>
            <a:r>
              <a:rPr lang="zh-CN" altLang="en-US" dirty="0" smtClean="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整日平均</a:t>
            </a:r>
            <a:r>
              <a:rPr lang="zh-CN" altLang="en-US" dirty="0" smtClean="0">
                <a:latin typeface="微软雅黑" panose="020B0503020204020204" pitchFamily="34" charset="-122"/>
                <a:ea typeface="微软雅黑" panose="020B0503020204020204" pitchFamily="34" charset="-122"/>
              </a:rPr>
              <a:t> 定位</a:t>
            </a:r>
            <a:r>
              <a:rPr lang="zh-CN" altLang="en-US" dirty="0">
                <a:latin typeface="微软雅黑" panose="020B0503020204020204" pitchFamily="34" charset="-122"/>
                <a:ea typeface="微软雅黑" panose="020B0503020204020204" pitchFamily="34" charset="-122"/>
              </a:rPr>
              <a:t>终端预测与实际</a:t>
            </a:r>
            <a:r>
              <a:rPr lang="zh-CN" altLang="en-US" dirty="0" smtClean="0">
                <a:latin typeface="微软雅黑" panose="020B0503020204020204" pitchFamily="34" charset="-122"/>
                <a:ea typeface="微软雅黑" panose="020B0503020204020204" pitchFamily="34" charset="-122"/>
              </a:rPr>
              <a:t>值</a:t>
            </a:r>
            <a:endParaRPr lang="zh-CN" altLang="en-US" dirty="0">
              <a:latin typeface="微软雅黑" panose="020B0503020204020204" pitchFamily="34" charset="-122"/>
              <a:ea typeface="微软雅黑" panose="020B0503020204020204" pitchFamily="34" charset="-122"/>
            </a:endParaRPr>
          </a:p>
        </p:txBody>
      </p:sp>
      <p:grpSp>
        <p:nvGrpSpPr>
          <p:cNvPr id="28" name="组合 27"/>
          <p:cNvGrpSpPr/>
          <p:nvPr/>
        </p:nvGrpSpPr>
        <p:grpSpPr>
          <a:xfrm>
            <a:off x="1347719" y="2021630"/>
            <a:ext cx="6845457" cy="3861705"/>
            <a:chOff x="1873853" y="1180802"/>
            <a:chExt cx="8485921" cy="4787134"/>
          </a:xfrm>
        </p:grpSpPr>
        <p:grpSp>
          <p:nvGrpSpPr>
            <p:cNvPr id="30" name="组合 29"/>
            <p:cNvGrpSpPr/>
            <p:nvPr/>
          </p:nvGrpSpPr>
          <p:grpSpPr>
            <a:xfrm>
              <a:off x="1873853" y="1180802"/>
              <a:ext cx="8283003" cy="4787134"/>
              <a:chOff x="1873853" y="1180802"/>
              <a:chExt cx="8283003" cy="4787134"/>
            </a:xfrm>
          </p:grpSpPr>
          <p:pic>
            <p:nvPicPr>
              <p:cNvPr id="37" name="图片 3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873853" y="1180802"/>
                <a:ext cx="8283003" cy="4787134"/>
              </a:xfrm>
              <a:prstGeom prst="rect">
                <a:avLst/>
              </a:prstGeom>
            </p:spPr>
          </p:pic>
          <p:sp>
            <p:nvSpPr>
              <p:cNvPr id="38" name="椭圆 37"/>
              <p:cNvSpPr/>
              <p:nvPr/>
            </p:nvSpPr>
            <p:spPr>
              <a:xfrm>
                <a:off x="4622796" y="4943273"/>
                <a:ext cx="300897" cy="30089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zh-CN" altLang="en-US" sz="1350"/>
              </a:p>
            </p:txBody>
          </p:sp>
          <p:sp>
            <p:nvSpPr>
              <p:cNvPr id="39" name="椭圆 38"/>
              <p:cNvSpPr/>
              <p:nvPr/>
            </p:nvSpPr>
            <p:spPr>
              <a:xfrm>
                <a:off x="4577622" y="1553918"/>
                <a:ext cx="338602" cy="35527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zh-CN" altLang="en-US" sz="1350"/>
              </a:p>
            </p:txBody>
          </p:sp>
          <p:sp>
            <p:nvSpPr>
              <p:cNvPr id="40" name="文本框 20"/>
              <p:cNvSpPr txBox="1"/>
              <p:nvPr/>
            </p:nvSpPr>
            <p:spPr>
              <a:xfrm>
                <a:off x="4923693" y="4943273"/>
                <a:ext cx="1590675" cy="400609"/>
              </a:xfrm>
              <a:prstGeom prst="rect">
                <a:avLst/>
              </a:prstGeom>
              <a:noFill/>
            </p:spPr>
            <p:txBody>
              <a:bodyPr wrap="square" rtlCol="0">
                <a:spAutoFit/>
              </a:bodyPr>
              <a:lstStyle/>
              <a:p>
                <a:r>
                  <a:rPr lang="zh-CN" altLang="en-US" sz="15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实际值</a:t>
                </a:r>
                <a:endParaRPr lang="zh-CN" altLang="en-US" sz="135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41" name="文本框 22"/>
              <p:cNvSpPr txBox="1"/>
              <p:nvPr/>
            </p:nvSpPr>
            <p:spPr>
              <a:xfrm>
                <a:off x="4626404" y="1609318"/>
                <a:ext cx="1544954" cy="400609"/>
              </a:xfrm>
              <a:prstGeom prst="rect">
                <a:avLst/>
              </a:prstGeom>
              <a:noFill/>
            </p:spPr>
            <p:txBody>
              <a:bodyPr wrap="square" rtlCol="0">
                <a:spAutoFit/>
              </a:bodyPr>
              <a:lstStyle/>
              <a:p>
                <a:pPr indent="381000" algn="ctr"/>
                <a:r>
                  <a:rPr lang="zh-CN" altLang="en-US" sz="1500"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预测值</a:t>
                </a:r>
                <a:endParaRPr lang="zh-CN" altLang="en-US" sz="1350" b="1" dirty="0">
                  <a:latin typeface="微软雅黑" panose="020B0503020204020204" pitchFamily="34" charset="-122"/>
                  <a:ea typeface="微软雅黑" panose="020B0503020204020204" pitchFamily="34" charset="-122"/>
                  <a:cs typeface="宋体" panose="02010600030101010101" pitchFamily="2" charset="-122"/>
                </a:endParaRPr>
              </a:p>
            </p:txBody>
          </p:sp>
          <p:cxnSp>
            <p:nvCxnSpPr>
              <p:cNvPr id="42" name="直接箭头连接符 41"/>
              <p:cNvCxnSpPr>
                <a:endCxn id="38" idx="0"/>
              </p:cNvCxnSpPr>
              <p:nvPr/>
            </p:nvCxnSpPr>
            <p:spPr>
              <a:xfrm>
                <a:off x="4737924" y="1909188"/>
                <a:ext cx="35321" cy="3034085"/>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文本框 27"/>
              <p:cNvSpPr txBox="1"/>
              <p:nvPr/>
            </p:nvSpPr>
            <p:spPr>
              <a:xfrm>
                <a:off x="4773244" y="3070695"/>
                <a:ext cx="723901" cy="400609"/>
              </a:xfrm>
              <a:prstGeom prst="rect">
                <a:avLst/>
              </a:prstGeom>
              <a:noFill/>
            </p:spPr>
            <p:txBody>
              <a:bodyPr wrap="square" rtlCol="0">
                <a:spAutoFit/>
              </a:bodyPr>
              <a:lstStyle/>
              <a:p>
                <a:r>
                  <a:rPr lang="zh-CN" altLang="en-US" sz="15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异常</a:t>
                </a:r>
                <a:endParaRPr lang="zh-CN" altLang="en-US" sz="1350" b="1" dirty="0">
                  <a:latin typeface="微软雅黑" panose="020B0503020204020204" pitchFamily="34" charset="-122"/>
                  <a:ea typeface="微软雅黑" panose="020B0503020204020204" pitchFamily="34" charset="-122"/>
                  <a:cs typeface="宋体" panose="02010600030101010101" pitchFamily="2" charset="-122"/>
                </a:endParaRPr>
              </a:p>
            </p:txBody>
          </p:sp>
        </p:grpSp>
        <p:sp>
          <p:nvSpPr>
            <p:cNvPr id="31" name="文本框 30"/>
            <p:cNvSpPr txBox="1"/>
            <p:nvPr/>
          </p:nvSpPr>
          <p:spPr>
            <a:xfrm>
              <a:off x="8768640" y="5093721"/>
              <a:ext cx="1591134" cy="400609"/>
            </a:xfrm>
            <a:prstGeom prst="rect">
              <a:avLst/>
            </a:prstGeom>
            <a:noFill/>
          </p:spPr>
          <p:txBody>
            <a:bodyPr wrap="square" rtlCol="0">
              <a:spAutoFit/>
            </a:bodyPr>
            <a:lstStyle/>
            <a:p>
              <a:pPr algn="ctr">
                <a:defRPr/>
              </a:pPr>
              <a:r>
                <a:rPr lang="zh-CN" altLang="en-US" sz="1500" b="1" dirty="0">
                  <a:solidFill>
                    <a:prstClr val="black"/>
                  </a:solidFill>
                  <a:latin typeface="微软雅黑" panose="020B0503020204020204" pitchFamily="34" charset="-122"/>
                  <a:ea typeface="微软雅黑" panose="020B0503020204020204" pitchFamily="34" charset="-122"/>
                </a:rPr>
                <a:t>日期</a:t>
              </a:r>
            </a:p>
          </p:txBody>
        </p:sp>
        <p:sp>
          <p:nvSpPr>
            <p:cNvPr id="36" name="文本框 35"/>
            <p:cNvSpPr txBox="1"/>
            <p:nvPr/>
          </p:nvSpPr>
          <p:spPr>
            <a:xfrm>
              <a:off x="2151528" y="1430941"/>
              <a:ext cx="1591134" cy="400609"/>
            </a:xfrm>
            <a:prstGeom prst="rect">
              <a:avLst/>
            </a:prstGeom>
            <a:noFill/>
          </p:spPr>
          <p:txBody>
            <a:bodyPr wrap="square" rtlCol="0">
              <a:spAutoFit/>
            </a:bodyPr>
            <a:lstStyle/>
            <a:p>
              <a:pPr algn="ctr">
                <a:defRPr/>
              </a:pPr>
              <a:r>
                <a:rPr lang="zh-CN" altLang="en-US" sz="1500" b="1" dirty="0">
                  <a:solidFill>
                    <a:prstClr val="black"/>
                  </a:solidFill>
                  <a:latin typeface="微软雅黑" panose="020B0503020204020204" pitchFamily="34" charset="-122"/>
                  <a:ea typeface="微软雅黑" panose="020B0503020204020204" pitchFamily="34" charset="-122"/>
                </a:rPr>
                <a:t>定位终端数</a:t>
              </a:r>
            </a:p>
          </p:txBody>
        </p:sp>
      </p:grpSp>
    </p:spTree>
    <p:extLst>
      <p:ext uri="{BB962C8B-B14F-4D97-AF65-F5344CB8AC3E}">
        <p14:creationId xmlns:p14="http://schemas.microsoft.com/office/powerpoint/2010/main" val="21170564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等腰三角形 31"/>
          <p:cNvSpPr/>
          <p:nvPr/>
        </p:nvSpPr>
        <p:spPr>
          <a:xfrm rot="10800000">
            <a:off x="7449936" y="1018648"/>
            <a:ext cx="290416" cy="178103"/>
          </a:xfrm>
          <a:prstGeom prst="triangl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graphicFrame>
        <p:nvGraphicFramePr>
          <p:cNvPr id="3" name="表格 2"/>
          <p:cNvGraphicFramePr>
            <a:graphicFrameLocks noGrp="1"/>
          </p:cNvGraphicFramePr>
          <p:nvPr>
            <p:extLst>
              <p:ext uri="{D42A27DB-BD31-4B8C-83A1-F6EECF244321}">
                <p14:modId xmlns:p14="http://schemas.microsoft.com/office/powerpoint/2010/main" val="147336967"/>
              </p:ext>
            </p:extLst>
          </p:nvPr>
        </p:nvGraphicFramePr>
        <p:xfrm>
          <a:off x="-10849" y="657534"/>
          <a:ext cx="9154839" cy="396240"/>
        </p:xfrm>
        <a:graphic>
          <a:graphicData uri="http://schemas.openxmlformats.org/drawingml/2006/table">
            <a:tbl>
              <a:tblPr firstRow="1" bandRow="1">
                <a:tableStyleId>{5C22544A-7EE6-4342-B048-85BDC9FD1C3A}</a:tableStyleId>
              </a:tblPr>
              <a:tblGrid>
                <a:gridCol w="3051613">
                  <a:extLst>
                    <a:ext uri="{9D8B030D-6E8A-4147-A177-3AD203B41FA5}">
                      <a16:colId xmlns:a16="http://schemas.microsoft.com/office/drawing/2014/main" val="2745002763"/>
                    </a:ext>
                  </a:extLst>
                </a:gridCol>
                <a:gridCol w="3051613">
                  <a:extLst>
                    <a:ext uri="{9D8B030D-6E8A-4147-A177-3AD203B41FA5}">
                      <a16:colId xmlns:a16="http://schemas.microsoft.com/office/drawing/2014/main" val="2235817695"/>
                    </a:ext>
                  </a:extLst>
                </a:gridCol>
                <a:gridCol w="3051613">
                  <a:extLst>
                    <a:ext uri="{9D8B030D-6E8A-4147-A177-3AD203B41FA5}">
                      <a16:colId xmlns:a16="http://schemas.microsoft.com/office/drawing/2014/main" val="661315824"/>
                    </a:ext>
                  </a:extLst>
                </a:gridCol>
              </a:tblGrid>
              <a:tr h="370840">
                <a:tc>
                  <a:txBody>
                    <a:bodyPr/>
                    <a:lstStyle/>
                    <a:p>
                      <a:pPr algn="ctr"/>
                      <a:r>
                        <a:rPr lang="zh-CN" altLang="en-US" sz="2000" b="0" dirty="0" smtClean="0">
                          <a:solidFill>
                            <a:schemeClr val="tx1"/>
                          </a:solidFill>
                          <a:latin typeface="等线" panose="02010600030101010101" pitchFamily="2" charset="-122"/>
                          <a:ea typeface="+mn-ea"/>
                        </a:rPr>
                        <a:t>基于曲线的异常检测分析</a:t>
                      </a:r>
                      <a:endParaRPr lang="zh-CN" altLang="en-US" sz="20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0" kern="1200" dirty="0" smtClean="0">
                          <a:solidFill>
                            <a:schemeClr val="tx1"/>
                          </a:solidFill>
                          <a:latin typeface="等线" panose="02010600030101010101" pitchFamily="2" charset="-122"/>
                          <a:ea typeface="+mn-ea"/>
                          <a:cs typeface="+mn-cs"/>
                        </a:rPr>
                        <a:t>基于曲线的时序数据预测</a:t>
                      </a:r>
                      <a:endParaRPr lang="zh-CN" altLang="en-US" sz="2000" b="0" kern="1200" dirty="0">
                        <a:solidFill>
                          <a:schemeClr val="tx1"/>
                        </a:solidFill>
                        <a:latin typeface="等线" panose="02010600030101010101" pitchFamily="2" charset="-12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kern="1200" dirty="0" smtClean="0">
                          <a:solidFill>
                            <a:schemeClr val="tx1"/>
                          </a:solidFill>
                          <a:latin typeface="等线" panose="02010600030101010101" pitchFamily="2" charset="-122"/>
                          <a:ea typeface="+mn-ea"/>
                          <a:cs typeface="+mn-cs"/>
                        </a:rPr>
                        <a:t>基于图像的异常区域检测</a:t>
                      </a:r>
                      <a:endParaRPr lang="zh-CN" altLang="en-US" sz="1800" b="1" kern="1200" dirty="0">
                        <a:solidFill>
                          <a:schemeClr val="tx1"/>
                        </a:solidFill>
                        <a:latin typeface="等线" panose="02010600030101010101" pitchFamily="2" charset="-12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1777286669"/>
                  </a:ext>
                </a:extLst>
              </a:tr>
            </a:tbl>
          </a:graphicData>
        </a:graphic>
      </p:graphicFrame>
      <p:sp>
        <p:nvSpPr>
          <p:cNvPr id="26" name="矩形 25"/>
          <p:cNvSpPr/>
          <p:nvPr/>
        </p:nvSpPr>
        <p:spPr>
          <a:xfrm>
            <a:off x="-10839" y="0"/>
            <a:ext cx="9154839" cy="673834"/>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文本框 26"/>
          <p:cNvSpPr txBox="1"/>
          <p:nvPr/>
        </p:nvSpPr>
        <p:spPr>
          <a:xfrm>
            <a:off x="352661"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课题背景</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2519178"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数据概览</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770448" y="146169"/>
            <a:ext cx="1645859"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研究内容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021718" y="148570"/>
            <a:ext cx="1493017"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总结展望</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2216706" y="1316803"/>
            <a:ext cx="4698722" cy="892552"/>
          </a:xfrm>
          <a:prstGeom prst="rect">
            <a:avLst/>
          </a:prstGeom>
        </p:spPr>
        <p:txBody>
          <a:bodyPr wrap="none">
            <a:spAutoFit/>
          </a:bodyPr>
          <a:lstStyle/>
          <a:p>
            <a:pPr algn="ctr"/>
            <a:r>
              <a:rPr lang="zh-CN" altLang="en-US" sz="3200" b="1" dirty="0" smtClean="0">
                <a:latin typeface="等线" panose="02010600030101010101" pitchFamily="2" charset="-122"/>
              </a:rPr>
              <a:t>基于</a:t>
            </a:r>
            <a:r>
              <a:rPr lang="zh-CN" altLang="en-US" sz="3200" b="1" dirty="0">
                <a:latin typeface="等线" panose="02010600030101010101" pitchFamily="2" charset="-122"/>
              </a:rPr>
              <a:t>图像</a:t>
            </a:r>
            <a:r>
              <a:rPr lang="zh-CN" altLang="en-US" sz="3200" b="1" dirty="0" smtClean="0">
                <a:latin typeface="等线" panose="02010600030101010101" pitchFamily="2" charset="-122"/>
              </a:rPr>
              <a:t>的异常区域检测</a:t>
            </a:r>
            <a:endParaRPr lang="en-US" altLang="zh-CN" sz="3200" b="1" dirty="0" smtClean="0">
              <a:latin typeface="等线" panose="02010600030101010101" pitchFamily="2" charset="-122"/>
            </a:endParaRPr>
          </a:p>
          <a:p>
            <a:pPr algn="ctr"/>
            <a:r>
              <a:rPr lang="en-US" altLang="zh-CN" sz="2000" b="1" dirty="0" smtClean="0">
                <a:latin typeface="等线" panose="02010600030101010101" pitchFamily="2" charset="-122"/>
              </a:rPr>
              <a:t>—— </a:t>
            </a:r>
            <a:r>
              <a:rPr lang="zh-CN" altLang="en-US" sz="2000" dirty="0" smtClean="0">
                <a:latin typeface="等线" panose="02010600030101010101" pitchFamily="2" charset="-122"/>
              </a:rPr>
              <a:t>检测</a:t>
            </a:r>
            <a:r>
              <a:rPr lang="zh-CN" altLang="en-US" sz="2000" dirty="0">
                <a:latin typeface="等线" panose="02010600030101010101" pitchFamily="2" charset="-122"/>
              </a:rPr>
              <a:t>主要造成异常的子</a:t>
            </a:r>
            <a:r>
              <a:rPr lang="zh-CN" altLang="en-US" sz="2000" dirty="0" smtClean="0">
                <a:latin typeface="等线" panose="02010600030101010101" pitchFamily="2" charset="-122"/>
              </a:rPr>
              <a:t>区域</a:t>
            </a:r>
            <a:r>
              <a:rPr lang="en-US" altLang="zh-CN" sz="2000" dirty="0" smtClean="0">
                <a:latin typeface="等线" panose="02010600030101010101" pitchFamily="2" charset="-122"/>
              </a:rPr>
              <a:t> </a:t>
            </a:r>
            <a:r>
              <a:rPr lang="en-US" altLang="zh-CN" sz="2000" b="1" dirty="0" smtClean="0">
                <a:latin typeface="等线" panose="02010600030101010101" pitchFamily="2" charset="-122"/>
              </a:rPr>
              <a:t>——</a:t>
            </a:r>
            <a:endParaRPr lang="zh-CN" altLang="en-US" sz="2000" b="1" dirty="0">
              <a:latin typeface="等线" panose="02010600030101010101" pitchFamily="2" charset="-122"/>
            </a:endParaRPr>
          </a:p>
        </p:txBody>
      </p:sp>
      <p:pic>
        <p:nvPicPr>
          <p:cNvPr id="23" name="图片 22"/>
          <p:cNvPicPr>
            <a:picLocks noChangeAspect="1"/>
          </p:cNvPicPr>
          <p:nvPr/>
        </p:nvPicPr>
        <p:blipFill rotWithShape="1">
          <a:blip r:embed="rId3"/>
          <a:srcRect l="5906" t="2982" r="3743" b="5032"/>
          <a:stretch/>
        </p:blipFill>
        <p:spPr>
          <a:xfrm>
            <a:off x="961139" y="2744629"/>
            <a:ext cx="3213676" cy="2648458"/>
          </a:xfrm>
          <a:prstGeom prst="rect">
            <a:avLst/>
          </a:prstGeom>
        </p:spPr>
      </p:pic>
      <p:sp>
        <p:nvSpPr>
          <p:cNvPr id="25" name="矩形 24"/>
          <p:cNvSpPr/>
          <p:nvPr/>
        </p:nvSpPr>
        <p:spPr>
          <a:xfrm>
            <a:off x="270600" y="6043559"/>
            <a:ext cx="8590934" cy="369332"/>
          </a:xfrm>
          <a:prstGeom prst="rect">
            <a:avLst/>
          </a:prstGeom>
        </p:spPr>
        <p:txBody>
          <a:bodyPr wrap="square">
            <a:spAutoFit/>
          </a:bodyPr>
          <a:lstStyle/>
          <a:p>
            <a:pPr marL="285750" indent="-285750" algn="ctr">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已知异常发生时刻 检测出定位数据范围内异常发生点最多的区域</a:t>
            </a:r>
            <a:endParaRPr lang="en-US" altLang="zh-CN"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4"/>
          <a:stretch>
            <a:fillRect/>
          </a:stretch>
        </p:blipFill>
        <p:spPr>
          <a:xfrm>
            <a:off x="5004048" y="2744629"/>
            <a:ext cx="3418331" cy="2648458"/>
          </a:xfrm>
          <a:prstGeom prst="rect">
            <a:avLst/>
          </a:prstGeom>
        </p:spPr>
      </p:pic>
    </p:spTree>
    <p:extLst>
      <p:ext uri="{BB962C8B-B14F-4D97-AF65-F5344CB8AC3E}">
        <p14:creationId xmlns:p14="http://schemas.microsoft.com/office/powerpoint/2010/main" val="39680156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等腰三角形 31"/>
          <p:cNvSpPr/>
          <p:nvPr/>
        </p:nvSpPr>
        <p:spPr>
          <a:xfrm rot="10800000">
            <a:off x="7449936" y="1018648"/>
            <a:ext cx="290416" cy="178103"/>
          </a:xfrm>
          <a:prstGeom prst="triangl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graphicFrame>
        <p:nvGraphicFramePr>
          <p:cNvPr id="3" name="表格 2"/>
          <p:cNvGraphicFramePr>
            <a:graphicFrameLocks noGrp="1"/>
          </p:cNvGraphicFramePr>
          <p:nvPr/>
        </p:nvGraphicFramePr>
        <p:xfrm>
          <a:off x="-10849" y="657534"/>
          <a:ext cx="9154839" cy="396240"/>
        </p:xfrm>
        <a:graphic>
          <a:graphicData uri="http://schemas.openxmlformats.org/drawingml/2006/table">
            <a:tbl>
              <a:tblPr firstRow="1" bandRow="1">
                <a:tableStyleId>{5C22544A-7EE6-4342-B048-85BDC9FD1C3A}</a:tableStyleId>
              </a:tblPr>
              <a:tblGrid>
                <a:gridCol w="3051613">
                  <a:extLst>
                    <a:ext uri="{9D8B030D-6E8A-4147-A177-3AD203B41FA5}">
                      <a16:colId xmlns:a16="http://schemas.microsoft.com/office/drawing/2014/main" val="2745002763"/>
                    </a:ext>
                  </a:extLst>
                </a:gridCol>
                <a:gridCol w="3051613">
                  <a:extLst>
                    <a:ext uri="{9D8B030D-6E8A-4147-A177-3AD203B41FA5}">
                      <a16:colId xmlns:a16="http://schemas.microsoft.com/office/drawing/2014/main" val="2235817695"/>
                    </a:ext>
                  </a:extLst>
                </a:gridCol>
                <a:gridCol w="3051613">
                  <a:extLst>
                    <a:ext uri="{9D8B030D-6E8A-4147-A177-3AD203B41FA5}">
                      <a16:colId xmlns:a16="http://schemas.microsoft.com/office/drawing/2014/main" val="661315824"/>
                    </a:ext>
                  </a:extLst>
                </a:gridCol>
              </a:tblGrid>
              <a:tr h="370840">
                <a:tc>
                  <a:txBody>
                    <a:bodyPr/>
                    <a:lstStyle/>
                    <a:p>
                      <a:pPr algn="ctr"/>
                      <a:r>
                        <a:rPr lang="zh-CN" altLang="en-US" sz="2000" b="0" dirty="0" smtClean="0">
                          <a:solidFill>
                            <a:schemeClr val="tx1"/>
                          </a:solidFill>
                          <a:latin typeface="等线" panose="02010600030101010101" pitchFamily="2" charset="-122"/>
                          <a:ea typeface="+mn-ea"/>
                        </a:rPr>
                        <a:t>基于曲线的异常检测分析</a:t>
                      </a:r>
                      <a:endParaRPr lang="zh-CN" altLang="en-US" sz="20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0" kern="1200" dirty="0" smtClean="0">
                          <a:solidFill>
                            <a:schemeClr val="tx1"/>
                          </a:solidFill>
                          <a:latin typeface="等线" panose="02010600030101010101" pitchFamily="2" charset="-122"/>
                          <a:ea typeface="+mn-ea"/>
                          <a:cs typeface="+mn-cs"/>
                        </a:rPr>
                        <a:t>基于曲线的时序数据预测</a:t>
                      </a:r>
                      <a:endParaRPr lang="zh-CN" altLang="en-US" sz="2000" b="0" kern="1200" dirty="0">
                        <a:solidFill>
                          <a:schemeClr val="tx1"/>
                        </a:solidFill>
                        <a:latin typeface="等线" panose="02010600030101010101" pitchFamily="2" charset="-12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kern="1200" dirty="0" smtClean="0">
                          <a:solidFill>
                            <a:schemeClr val="tx1"/>
                          </a:solidFill>
                          <a:latin typeface="等线" panose="02010600030101010101" pitchFamily="2" charset="-122"/>
                          <a:ea typeface="+mn-ea"/>
                          <a:cs typeface="+mn-cs"/>
                        </a:rPr>
                        <a:t>基于图像的异常区域检测</a:t>
                      </a:r>
                      <a:endParaRPr lang="zh-CN" altLang="en-US" sz="1800" b="1" kern="1200" dirty="0">
                        <a:solidFill>
                          <a:schemeClr val="tx1"/>
                        </a:solidFill>
                        <a:latin typeface="等线" panose="02010600030101010101" pitchFamily="2" charset="-12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1777286669"/>
                  </a:ext>
                </a:extLst>
              </a:tr>
            </a:tbl>
          </a:graphicData>
        </a:graphic>
      </p:graphicFrame>
      <p:sp>
        <p:nvSpPr>
          <p:cNvPr id="26" name="矩形 25"/>
          <p:cNvSpPr/>
          <p:nvPr/>
        </p:nvSpPr>
        <p:spPr>
          <a:xfrm>
            <a:off x="-10839" y="0"/>
            <a:ext cx="9154839" cy="673834"/>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文本框 26"/>
          <p:cNvSpPr txBox="1"/>
          <p:nvPr/>
        </p:nvSpPr>
        <p:spPr>
          <a:xfrm>
            <a:off x="352661"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课题背景</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2519178"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数据概览</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770448" y="146169"/>
            <a:ext cx="1645859"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研究内容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021718" y="148570"/>
            <a:ext cx="1493017"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总结展望</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3037443" y="1316803"/>
            <a:ext cx="3057247" cy="584775"/>
          </a:xfrm>
          <a:prstGeom prst="rect">
            <a:avLst/>
          </a:prstGeom>
        </p:spPr>
        <p:txBody>
          <a:bodyPr wrap="none">
            <a:spAutoFit/>
          </a:bodyPr>
          <a:lstStyle/>
          <a:p>
            <a:pPr algn="ctr"/>
            <a:r>
              <a:rPr lang="zh-CN" altLang="en-US" sz="3200" b="1" dirty="0">
                <a:latin typeface="等线" panose="02010600030101010101" pitchFamily="2" charset="-122"/>
              </a:rPr>
              <a:t>相邻帧间</a:t>
            </a:r>
            <a:r>
              <a:rPr lang="zh-CN" altLang="en-US" sz="3200" b="1" dirty="0" smtClean="0">
                <a:latin typeface="等线" panose="02010600030101010101" pitchFamily="2" charset="-122"/>
              </a:rPr>
              <a:t>差分法</a:t>
            </a:r>
            <a:endParaRPr lang="zh-CN" altLang="en-US" sz="3200" b="1" dirty="0">
              <a:latin typeface="等线" panose="02010600030101010101" pitchFamily="2" charset="-122"/>
            </a:endParaRPr>
          </a:p>
        </p:txBody>
      </p:sp>
      <p:sp>
        <p:nvSpPr>
          <p:cNvPr id="25" name="矩形 24"/>
          <p:cNvSpPr/>
          <p:nvPr/>
        </p:nvSpPr>
        <p:spPr>
          <a:xfrm>
            <a:off x="3982104" y="5473123"/>
            <a:ext cx="4949472" cy="369332"/>
          </a:xfrm>
          <a:prstGeom prst="rect">
            <a:avLst/>
          </a:prstGeom>
        </p:spPr>
        <p:txBody>
          <a:bodyPr wrap="square">
            <a:spAutoFit/>
          </a:bodyPr>
          <a:lstStyle/>
          <a:p>
            <a:pPr algn="ctr"/>
            <a:r>
              <a:rPr lang="en-US" altLang="zh-CN" dirty="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在视频分析中用于检测运动目标</a:t>
            </a:r>
            <a:endParaRPr lang="zh-CN" altLang="en-US"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87624" y="2056567"/>
            <a:ext cx="2430664" cy="1822998"/>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7727" y="2029293"/>
            <a:ext cx="3727939" cy="2795954"/>
          </a:xfrm>
          <a:prstGeom prst="rect">
            <a:avLst/>
          </a:prstGeom>
        </p:spPr>
      </p:pic>
      <p:pic>
        <p:nvPicPr>
          <p:cNvPr id="15" name="图片 1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87624" y="4180119"/>
            <a:ext cx="2430664" cy="1863440"/>
          </a:xfrm>
          <a:prstGeom prst="rect">
            <a:avLst/>
          </a:prstGeom>
        </p:spPr>
      </p:pic>
      <p:sp>
        <p:nvSpPr>
          <p:cNvPr id="16" name="矩形 15"/>
          <p:cNvSpPr/>
          <p:nvPr/>
        </p:nvSpPr>
        <p:spPr>
          <a:xfrm>
            <a:off x="1947047" y="3683080"/>
            <a:ext cx="911817" cy="646331"/>
          </a:xfrm>
          <a:prstGeom prst="rect">
            <a:avLst/>
          </a:prstGeom>
        </p:spPr>
        <p:txBody>
          <a:bodyPr wrap="square">
            <a:spAutoFit/>
          </a:bodyPr>
          <a:lstStyle/>
          <a:p>
            <a:pPr algn="ctr"/>
            <a:r>
              <a:rPr lang="en-US" altLang="zh-CN" sz="3600" b="1" dirty="0" smtClean="0">
                <a:latin typeface="微软雅黑" panose="020B0503020204020204" pitchFamily="34" charset="-122"/>
                <a:ea typeface="微软雅黑" panose="020B0503020204020204" pitchFamily="34" charset="-122"/>
              </a:rPr>
              <a:t>-</a:t>
            </a:r>
            <a:endParaRPr lang="zh-CN" altLang="en-US" sz="3600" b="1" dirty="0">
              <a:latin typeface="微软雅黑" panose="020B0503020204020204" pitchFamily="34" charset="-122"/>
              <a:ea typeface="微软雅黑" panose="020B0503020204020204" pitchFamily="34" charset="-122"/>
            </a:endParaRPr>
          </a:p>
        </p:txBody>
      </p:sp>
      <p:sp>
        <p:nvSpPr>
          <p:cNvPr id="18" name="矩形 17"/>
          <p:cNvSpPr/>
          <p:nvPr/>
        </p:nvSpPr>
        <p:spPr>
          <a:xfrm>
            <a:off x="3982104" y="3728314"/>
            <a:ext cx="365865" cy="646331"/>
          </a:xfrm>
          <a:prstGeom prst="rect">
            <a:avLst/>
          </a:prstGeom>
        </p:spPr>
        <p:txBody>
          <a:bodyPr wrap="square">
            <a:spAutoFit/>
          </a:bodyPr>
          <a:lstStyle/>
          <a:p>
            <a:pPr algn="ctr"/>
            <a:r>
              <a:rPr lang="en-US" altLang="zh-CN" sz="3600" b="1" dirty="0">
                <a:latin typeface="微软雅黑" panose="020B0503020204020204" pitchFamily="34" charset="-122"/>
                <a:ea typeface="微软雅黑" panose="020B0503020204020204" pitchFamily="34" charset="-122"/>
              </a:rPr>
              <a:t>=</a:t>
            </a:r>
            <a:endParaRPr lang="zh-CN" altLang="en-US"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85432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等腰三角形 31"/>
          <p:cNvSpPr/>
          <p:nvPr/>
        </p:nvSpPr>
        <p:spPr>
          <a:xfrm rot="10800000">
            <a:off x="7449936" y="1018648"/>
            <a:ext cx="290416" cy="178103"/>
          </a:xfrm>
          <a:prstGeom prst="triangl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graphicFrame>
        <p:nvGraphicFramePr>
          <p:cNvPr id="3" name="表格 2"/>
          <p:cNvGraphicFramePr>
            <a:graphicFrameLocks noGrp="1"/>
          </p:cNvGraphicFramePr>
          <p:nvPr/>
        </p:nvGraphicFramePr>
        <p:xfrm>
          <a:off x="-10849" y="657534"/>
          <a:ext cx="9154839" cy="396240"/>
        </p:xfrm>
        <a:graphic>
          <a:graphicData uri="http://schemas.openxmlformats.org/drawingml/2006/table">
            <a:tbl>
              <a:tblPr firstRow="1" bandRow="1">
                <a:tableStyleId>{5C22544A-7EE6-4342-B048-85BDC9FD1C3A}</a:tableStyleId>
              </a:tblPr>
              <a:tblGrid>
                <a:gridCol w="3051613">
                  <a:extLst>
                    <a:ext uri="{9D8B030D-6E8A-4147-A177-3AD203B41FA5}">
                      <a16:colId xmlns:a16="http://schemas.microsoft.com/office/drawing/2014/main" val="2745002763"/>
                    </a:ext>
                  </a:extLst>
                </a:gridCol>
                <a:gridCol w="3051613">
                  <a:extLst>
                    <a:ext uri="{9D8B030D-6E8A-4147-A177-3AD203B41FA5}">
                      <a16:colId xmlns:a16="http://schemas.microsoft.com/office/drawing/2014/main" val="2235817695"/>
                    </a:ext>
                  </a:extLst>
                </a:gridCol>
                <a:gridCol w="3051613">
                  <a:extLst>
                    <a:ext uri="{9D8B030D-6E8A-4147-A177-3AD203B41FA5}">
                      <a16:colId xmlns:a16="http://schemas.microsoft.com/office/drawing/2014/main" val="661315824"/>
                    </a:ext>
                  </a:extLst>
                </a:gridCol>
              </a:tblGrid>
              <a:tr h="370840">
                <a:tc>
                  <a:txBody>
                    <a:bodyPr/>
                    <a:lstStyle/>
                    <a:p>
                      <a:pPr algn="ctr"/>
                      <a:r>
                        <a:rPr lang="zh-CN" altLang="en-US" sz="2000" b="0" dirty="0" smtClean="0">
                          <a:solidFill>
                            <a:schemeClr val="tx1"/>
                          </a:solidFill>
                          <a:latin typeface="等线" panose="02010600030101010101" pitchFamily="2" charset="-122"/>
                          <a:ea typeface="+mn-ea"/>
                        </a:rPr>
                        <a:t>基于曲线的异常检测分析</a:t>
                      </a:r>
                      <a:endParaRPr lang="zh-CN" altLang="en-US" sz="20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0" kern="1200" dirty="0" smtClean="0">
                          <a:solidFill>
                            <a:schemeClr val="tx1"/>
                          </a:solidFill>
                          <a:latin typeface="等线" panose="02010600030101010101" pitchFamily="2" charset="-122"/>
                          <a:ea typeface="+mn-ea"/>
                          <a:cs typeface="+mn-cs"/>
                        </a:rPr>
                        <a:t>基于曲线的时序数据预测</a:t>
                      </a:r>
                      <a:endParaRPr lang="zh-CN" altLang="en-US" sz="2000" b="0" kern="1200" dirty="0">
                        <a:solidFill>
                          <a:schemeClr val="tx1"/>
                        </a:solidFill>
                        <a:latin typeface="等线" panose="02010600030101010101" pitchFamily="2" charset="-12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kern="1200" dirty="0" smtClean="0">
                          <a:solidFill>
                            <a:schemeClr val="tx1"/>
                          </a:solidFill>
                          <a:latin typeface="等线" panose="02010600030101010101" pitchFamily="2" charset="-122"/>
                          <a:ea typeface="+mn-ea"/>
                          <a:cs typeface="+mn-cs"/>
                        </a:rPr>
                        <a:t>基于图像的异常区域检测</a:t>
                      </a:r>
                      <a:endParaRPr lang="zh-CN" altLang="en-US" sz="1800" b="1" kern="1200" dirty="0">
                        <a:solidFill>
                          <a:schemeClr val="tx1"/>
                        </a:solidFill>
                        <a:latin typeface="等线" panose="02010600030101010101" pitchFamily="2" charset="-12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1777286669"/>
                  </a:ext>
                </a:extLst>
              </a:tr>
            </a:tbl>
          </a:graphicData>
        </a:graphic>
      </p:graphicFrame>
      <p:sp>
        <p:nvSpPr>
          <p:cNvPr id="26" name="矩形 25"/>
          <p:cNvSpPr/>
          <p:nvPr/>
        </p:nvSpPr>
        <p:spPr>
          <a:xfrm>
            <a:off x="-10839" y="0"/>
            <a:ext cx="9154839" cy="673834"/>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文本框 26"/>
          <p:cNvSpPr txBox="1"/>
          <p:nvPr/>
        </p:nvSpPr>
        <p:spPr>
          <a:xfrm>
            <a:off x="352661"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课题背景</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2519178"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数据概览</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770448" y="146169"/>
            <a:ext cx="1645859"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研究内容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021718" y="148570"/>
            <a:ext cx="1493017"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总结展望</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1395970" y="1316803"/>
            <a:ext cx="6340197" cy="584775"/>
          </a:xfrm>
          <a:prstGeom prst="rect">
            <a:avLst/>
          </a:prstGeom>
        </p:spPr>
        <p:txBody>
          <a:bodyPr wrap="none">
            <a:spAutoFit/>
          </a:bodyPr>
          <a:lstStyle/>
          <a:p>
            <a:pPr algn="ctr"/>
            <a:r>
              <a:rPr lang="zh-CN" altLang="en-US" sz="3200" b="1" dirty="0" smtClean="0">
                <a:latin typeface="等线" panose="02010600030101010101" pitchFamily="2" charset="-122"/>
              </a:rPr>
              <a:t>不同时刻下定位数据图间差分结果</a:t>
            </a:r>
            <a:endParaRPr lang="zh-CN" altLang="en-US" sz="3200" b="1" dirty="0">
              <a:latin typeface="等线" panose="02010600030101010101" pitchFamily="2" charset="-122"/>
            </a:endParaRPr>
          </a:p>
        </p:txBody>
      </p:sp>
      <p:sp>
        <p:nvSpPr>
          <p:cNvPr id="25" name="矩形 24"/>
          <p:cNvSpPr/>
          <p:nvPr/>
        </p:nvSpPr>
        <p:spPr>
          <a:xfrm>
            <a:off x="437026" y="5190404"/>
            <a:ext cx="4311534" cy="646331"/>
          </a:xfrm>
          <a:prstGeom prst="rect">
            <a:avLst/>
          </a:prstGeom>
        </p:spPr>
        <p:txBody>
          <a:bodyPr wrap="square">
            <a:spAutoFit/>
          </a:bodyPr>
          <a:lstStyle/>
          <a:p>
            <a:pPr algn="ctr"/>
            <a:r>
              <a:rPr lang="en-US" altLang="zh-CN" dirty="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正常</a:t>
            </a:r>
            <a:r>
              <a:rPr lang="zh-CN" altLang="en-US" dirty="0" smtClean="0">
                <a:latin typeface="微软雅黑" panose="020B0503020204020204" pitchFamily="34" charset="-122"/>
                <a:ea typeface="微软雅黑" panose="020B0503020204020204" pitchFamily="34" charset="-122"/>
              </a:rPr>
              <a:t>时刻的定位数据图间差分</a:t>
            </a:r>
            <a:endParaRPr lang="en-US" altLang="zh-CN" dirty="0" smtClean="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9</a:t>
            </a:r>
            <a:r>
              <a:rPr lang="zh-CN" altLang="en-US" sz="1600" dirty="0" smtClean="0">
                <a:latin typeface="微软雅黑" panose="020B0503020204020204" pitchFamily="34" charset="-122"/>
                <a:ea typeface="微软雅黑" panose="020B0503020204020204" pitchFamily="34" charset="-122"/>
              </a:rPr>
              <a:t>月</a:t>
            </a:r>
            <a:r>
              <a:rPr lang="en-US" altLang="zh-CN" sz="1600" dirty="0" smtClean="0">
                <a:latin typeface="微软雅黑" panose="020B0503020204020204" pitchFamily="34" charset="-122"/>
                <a:ea typeface="微软雅黑" panose="020B0503020204020204" pitchFamily="34" charset="-122"/>
              </a:rPr>
              <a:t>25</a:t>
            </a:r>
            <a:r>
              <a:rPr lang="zh-CN" altLang="en-US" sz="1600" dirty="0" smtClean="0">
                <a:latin typeface="微软雅黑" panose="020B0503020204020204" pitchFamily="34" charset="-122"/>
                <a:ea typeface="微软雅黑" panose="020B0503020204020204" pitchFamily="34" charset="-122"/>
              </a:rPr>
              <a:t>日</a:t>
            </a:r>
            <a:r>
              <a:rPr lang="en-US" altLang="zh-CN" sz="1600" dirty="0" smtClean="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&amp; </a:t>
            </a:r>
            <a:r>
              <a:rPr lang="en-US" altLang="zh-CN" sz="1600" dirty="0" smtClean="0">
                <a:latin typeface="微软雅黑" panose="020B0503020204020204" pitchFamily="34" charset="-122"/>
                <a:ea typeface="微软雅黑" panose="020B0503020204020204" pitchFamily="34" charset="-122"/>
              </a:rPr>
              <a:t>9</a:t>
            </a:r>
            <a:r>
              <a:rPr lang="zh-CN" altLang="en-US" sz="1600" dirty="0" smtClean="0">
                <a:latin typeface="微软雅黑" panose="020B0503020204020204" pitchFamily="34" charset="-122"/>
                <a:ea typeface="微软雅黑" panose="020B0503020204020204" pitchFamily="34" charset="-122"/>
              </a:rPr>
              <a:t>月</a:t>
            </a:r>
            <a:r>
              <a:rPr lang="en-US" altLang="zh-CN" sz="1600" dirty="0" smtClean="0">
                <a:latin typeface="微软雅黑" panose="020B0503020204020204" pitchFamily="34" charset="-122"/>
                <a:ea typeface="微软雅黑" panose="020B0503020204020204" pitchFamily="34" charset="-122"/>
              </a:rPr>
              <a:t>26</a:t>
            </a:r>
            <a:r>
              <a:rPr lang="zh-CN" altLang="en-US" sz="1600" dirty="0" smtClean="0">
                <a:latin typeface="微软雅黑" panose="020B0503020204020204" pitchFamily="34" charset="-122"/>
                <a:ea typeface="微软雅黑" panose="020B0503020204020204" pitchFamily="34" charset="-122"/>
              </a:rPr>
              <a:t>日</a:t>
            </a:r>
            <a:r>
              <a:rPr lang="en-US" altLang="zh-CN" sz="1600" dirty="0" smtClean="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13:00</a:t>
            </a:r>
            <a:r>
              <a:rPr lang="zh-CN" altLang="en-US"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3" cstate="hq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37773" y="2446150"/>
            <a:ext cx="4265601" cy="2305014"/>
          </a:xfrm>
          <a:prstGeom prst="rect">
            <a:avLst/>
          </a:prstGeom>
        </p:spPr>
      </p:pic>
      <p:pic>
        <p:nvPicPr>
          <p:cNvPr id="19" name="图片 18"/>
          <p:cNvPicPr>
            <a:picLocks noChangeAspect="1"/>
          </p:cNvPicPr>
          <p:nvPr/>
        </p:nvPicPr>
        <p:blipFill>
          <a:blip r:embed="rId5" cstate="hqprint">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718680" y="2420888"/>
            <a:ext cx="4242810" cy="2330276"/>
          </a:xfrm>
          <a:prstGeom prst="rect">
            <a:avLst/>
          </a:prstGeom>
        </p:spPr>
      </p:pic>
      <p:sp>
        <p:nvSpPr>
          <p:cNvPr id="20" name="矩形 19"/>
          <p:cNvSpPr/>
          <p:nvPr/>
        </p:nvSpPr>
        <p:spPr>
          <a:xfrm>
            <a:off x="4615910" y="5190404"/>
            <a:ext cx="4311534" cy="646331"/>
          </a:xfrm>
          <a:prstGeom prst="rect">
            <a:avLst/>
          </a:prstGeom>
        </p:spPr>
        <p:txBody>
          <a:bodyPr wrap="square">
            <a:spAutoFit/>
          </a:bodyPr>
          <a:lstStyle/>
          <a:p>
            <a:pPr algn="ctr"/>
            <a:r>
              <a:rPr lang="en-US" altLang="zh-CN"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正常与异常</a:t>
            </a:r>
            <a:r>
              <a:rPr lang="zh-CN" altLang="en-US" dirty="0" smtClean="0">
                <a:latin typeface="微软雅黑" panose="020B0503020204020204" pitchFamily="34" charset="-122"/>
                <a:ea typeface="微软雅黑" panose="020B0503020204020204" pitchFamily="34" charset="-122"/>
              </a:rPr>
              <a:t>时刻的定位数据图间差分</a:t>
            </a:r>
            <a:endParaRPr lang="en-US" altLang="zh-CN" dirty="0" smtClean="0">
              <a:latin typeface="微软雅黑" panose="020B0503020204020204" pitchFamily="34" charset="-122"/>
              <a:ea typeface="微软雅黑" panose="020B0503020204020204" pitchFamily="34" charset="-122"/>
            </a:endParaRPr>
          </a:p>
          <a:p>
            <a:pPr algn="ct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9</a:t>
            </a:r>
            <a:r>
              <a:rPr lang="zh-CN" altLang="en-US" sz="1600" dirty="0" smtClean="0">
                <a:latin typeface="微软雅黑" panose="020B0503020204020204" pitchFamily="34" charset="-122"/>
                <a:ea typeface="微软雅黑" panose="020B0503020204020204" pitchFamily="34" charset="-122"/>
              </a:rPr>
              <a:t>月</a:t>
            </a:r>
            <a:r>
              <a:rPr lang="en-US" altLang="zh-CN" sz="1600" dirty="0" smtClean="0">
                <a:latin typeface="微软雅黑" panose="020B0503020204020204" pitchFamily="34" charset="-122"/>
                <a:ea typeface="微软雅黑" panose="020B0503020204020204" pitchFamily="34" charset="-122"/>
              </a:rPr>
              <a:t>12</a:t>
            </a:r>
            <a:r>
              <a:rPr lang="zh-CN" altLang="en-US" sz="1600" dirty="0" smtClean="0">
                <a:latin typeface="微软雅黑" panose="020B0503020204020204" pitchFamily="34" charset="-122"/>
                <a:ea typeface="微软雅黑" panose="020B0503020204020204" pitchFamily="34" charset="-122"/>
              </a:rPr>
              <a:t>日</a:t>
            </a:r>
            <a:r>
              <a:rPr lang="en-US" altLang="zh-CN" sz="1600" dirty="0" smtClean="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&amp; </a:t>
            </a:r>
            <a:r>
              <a:rPr lang="en-US" altLang="zh-CN" sz="1600" dirty="0" smtClean="0">
                <a:latin typeface="微软雅黑" panose="020B0503020204020204" pitchFamily="34" charset="-122"/>
                <a:ea typeface="微软雅黑" panose="020B0503020204020204" pitchFamily="34" charset="-122"/>
              </a:rPr>
              <a:t>9</a:t>
            </a:r>
            <a:r>
              <a:rPr lang="zh-CN" altLang="en-US" sz="1600" dirty="0" smtClean="0">
                <a:latin typeface="微软雅黑" panose="020B0503020204020204" pitchFamily="34" charset="-122"/>
                <a:ea typeface="微软雅黑" panose="020B0503020204020204" pitchFamily="34" charset="-122"/>
              </a:rPr>
              <a:t>月</a:t>
            </a:r>
            <a:r>
              <a:rPr lang="en-US" altLang="zh-CN" sz="1600" dirty="0" smtClean="0">
                <a:latin typeface="微软雅黑" panose="020B0503020204020204" pitchFamily="34" charset="-122"/>
                <a:ea typeface="微软雅黑" panose="020B0503020204020204" pitchFamily="34" charset="-122"/>
              </a:rPr>
              <a:t>30</a:t>
            </a:r>
            <a:r>
              <a:rPr lang="zh-CN" altLang="en-US" sz="1600" dirty="0" smtClean="0">
                <a:latin typeface="微软雅黑" panose="020B0503020204020204" pitchFamily="34" charset="-122"/>
                <a:ea typeface="微软雅黑" panose="020B0503020204020204" pitchFamily="34" charset="-122"/>
              </a:rPr>
              <a:t>日</a:t>
            </a:r>
            <a:r>
              <a:rPr lang="en-US" altLang="zh-CN" sz="1600" dirty="0" smtClean="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13:00</a:t>
            </a:r>
            <a:r>
              <a:rPr lang="zh-CN" altLang="en-US"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588661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等腰三角形 31"/>
          <p:cNvSpPr/>
          <p:nvPr/>
        </p:nvSpPr>
        <p:spPr>
          <a:xfrm rot="10800000">
            <a:off x="7449936" y="1018648"/>
            <a:ext cx="290416" cy="178103"/>
          </a:xfrm>
          <a:prstGeom prst="triangl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graphicFrame>
        <p:nvGraphicFramePr>
          <p:cNvPr id="3" name="表格 2"/>
          <p:cNvGraphicFramePr>
            <a:graphicFrameLocks noGrp="1"/>
          </p:cNvGraphicFramePr>
          <p:nvPr/>
        </p:nvGraphicFramePr>
        <p:xfrm>
          <a:off x="-10849" y="657534"/>
          <a:ext cx="9154839" cy="396240"/>
        </p:xfrm>
        <a:graphic>
          <a:graphicData uri="http://schemas.openxmlformats.org/drawingml/2006/table">
            <a:tbl>
              <a:tblPr firstRow="1" bandRow="1">
                <a:tableStyleId>{5C22544A-7EE6-4342-B048-85BDC9FD1C3A}</a:tableStyleId>
              </a:tblPr>
              <a:tblGrid>
                <a:gridCol w="3051613">
                  <a:extLst>
                    <a:ext uri="{9D8B030D-6E8A-4147-A177-3AD203B41FA5}">
                      <a16:colId xmlns:a16="http://schemas.microsoft.com/office/drawing/2014/main" val="2745002763"/>
                    </a:ext>
                  </a:extLst>
                </a:gridCol>
                <a:gridCol w="3051613">
                  <a:extLst>
                    <a:ext uri="{9D8B030D-6E8A-4147-A177-3AD203B41FA5}">
                      <a16:colId xmlns:a16="http://schemas.microsoft.com/office/drawing/2014/main" val="2235817695"/>
                    </a:ext>
                  </a:extLst>
                </a:gridCol>
                <a:gridCol w="3051613">
                  <a:extLst>
                    <a:ext uri="{9D8B030D-6E8A-4147-A177-3AD203B41FA5}">
                      <a16:colId xmlns:a16="http://schemas.microsoft.com/office/drawing/2014/main" val="661315824"/>
                    </a:ext>
                  </a:extLst>
                </a:gridCol>
              </a:tblGrid>
              <a:tr h="370840">
                <a:tc>
                  <a:txBody>
                    <a:bodyPr/>
                    <a:lstStyle/>
                    <a:p>
                      <a:pPr algn="ctr"/>
                      <a:r>
                        <a:rPr lang="zh-CN" altLang="en-US" sz="2000" b="0" dirty="0" smtClean="0">
                          <a:solidFill>
                            <a:schemeClr val="tx1"/>
                          </a:solidFill>
                          <a:latin typeface="等线" panose="02010600030101010101" pitchFamily="2" charset="-122"/>
                          <a:ea typeface="+mn-ea"/>
                        </a:rPr>
                        <a:t>基于曲线的异常检测分析</a:t>
                      </a:r>
                      <a:endParaRPr lang="zh-CN" altLang="en-US" sz="20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0" kern="1200" dirty="0" smtClean="0">
                          <a:solidFill>
                            <a:schemeClr val="tx1"/>
                          </a:solidFill>
                          <a:latin typeface="等线" panose="02010600030101010101" pitchFamily="2" charset="-122"/>
                          <a:ea typeface="+mn-ea"/>
                          <a:cs typeface="+mn-cs"/>
                        </a:rPr>
                        <a:t>基于曲线的时序数据预测</a:t>
                      </a:r>
                      <a:endParaRPr lang="zh-CN" altLang="en-US" sz="2000" b="0" kern="1200" dirty="0">
                        <a:solidFill>
                          <a:schemeClr val="tx1"/>
                        </a:solidFill>
                        <a:latin typeface="等线" panose="02010600030101010101" pitchFamily="2" charset="-12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1" kern="1200" dirty="0" smtClean="0">
                          <a:solidFill>
                            <a:schemeClr val="tx1"/>
                          </a:solidFill>
                          <a:latin typeface="等线" panose="02010600030101010101" pitchFamily="2" charset="-122"/>
                          <a:ea typeface="+mn-ea"/>
                          <a:cs typeface="+mn-cs"/>
                        </a:rPr>
                        <a:t>基于图像的异常区域检测</a:t>
                      </a:r>
                      <a:endParaRPr lang="zh-CN" altLang="en-US" sz="1800" b="1" kern="1200" dirty="0">
                        <a:solidFill>
                          <a:schemeClr val="tx1"/>
                        </a:solidFill>
                        <a:latin typeface="等线" panose="02010600030101010101" pitchFamily="2" charset="-12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7EE"/>
                    </a:solidFill>
                  </a:tcPr>
                </a:tc>
                <a:extLst>
                  <a:ext uri="{0D108BD9-81ED-4DB2-BD59-A6C34878D82A}">
                    <a16:rowId xmlns:a16="http://schemas.microsoft.com/office/drawing/2014/main" val="1777286669"/>
                  </a:ext>
                </a:extLst>
              </a:tr>
            </a:tbl>
          </a:graphicData>
        </a:graphic>
      </p:graphicFrame>
      <p:sp>
        <p:nvSpPr>
          <p:cNvPr id="26" name="矩形 25"/>
          <p:cNvSpPr/>
          <p:nvPr/>
        </p:nvSpPr>
        <p:spPr>
          <a:xfrm>
            <a:off x="-10839" y="0"/>
            <a:ext cx="9154839" cy="673834"/>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文本框 26"/>
          <p:cNvSpPr txBox="1"/>
          <p:nvPr/>
        </p:nvSpPr>
        <p:spPr>
          <a:xfrm>
            <a:off x="352661"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课题背景</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2519178" y="146169"/>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数据概览</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770448" y="146169"/>
            <a:ext cx="1645859"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研究内容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021718" y="148570"/>
            <a:ext cx="1493017"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总结展望</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2011524" y="1316803"/>
            <a:ext cx="5109091" cy="584775"/>
          </a:xfrm>
          <a:prstGeom prst="rect">
            <a:avLst/>
          </a:prstGeom>
        </p:spPr>
        <p:txBody>
          <a:bodyPr wrap="none">
            <a:spAutoFit/>
          </a:bodyPr>
          <a:lstStyle/>
          <a:p>
            <a:pPr algn="ctr"/>
            <a:r>
              <a:rPr lang="zh-CN" altLang="en-US" sz="3200" b="1" dirty="0" smtClean="0">
                <a:latin typeface="等线" panose="02010600030101010101" pitchFamily="2" charset="-122"/>
              </a:rPr>
              <a:t>滑动窗异常区域检测及结果</a:t>
            </a:r>
            <a:endParaRPr lang="zh-CN" altLang="en-US" sz="3200" b="1" dirty="0">
              <a:latin typeface="等线" panose="02010600030101010101" pitchFamily="2" charset="-122"/>
            </a:endParaRPr>
          </a:p>
        </p:txBody>
      </p:sp>
      <p:sp>
        <p:nvSpPr>
          <p:cNvPr id="20" name="矩形 19"/>
          <p:cNvSpPr/>
          <p:nvPr/>
        </p:nvSpPr>
        <p:spPr>
          <a:xfrm>
            <a:off x="4193453" y="5534606"/>
            <a:ext cx="4311534" cy="646331"/>
          </a:xfrm>
          <a:prstGeom prst="rect">
            <a:avLst/>
          </a:prstGeom>
        </p:spPr>
        <p:txBody>
          <a:bodyPr wrap="square">
            <a:spAutoFit/>
          </a:bodyPr>
          <a:lstStyle/>
          <a:p>
            <a:pPr algn="ctr"/>
            <a:r>
              <a:rPr lang="en-US" altLang="zh-CN"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正常与异常</a:t>
            </a:r>
            <a:r>
              <a:rPr lang="zh-CN" altLang="en-US" dirty="0" smtClean="0">
                <a:latin typeface="微软雅黑" panose="020B0503020204020204" pitchFamily="34" charset="-122"/>
                <a:ea typeface="微软雅黑" panose="020B0503020204020204" pitchFamily="34" charset="-122"/>
              </a:rPr>
              <a:t>时刻的定位数据图间差分</a:t>
            </a:r>
            <a:endParaRPr lang="en-US" altLang="zh-CN" dirty="0" smtClean="0">
              <a:latin typeface="微软雅黑" panose="020B0503020204020204" pitchFamily="34" charset="-122"/>
              <a:ea typeface="微软雅黑" panose="020B0503020204020204" pitchFamily="34" charset="-122"/>
            </a:endParaRPr>
          </a:p>
          <a:p>
            <a:pPr algn="ct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9</a:t>
            </a:r>
            <a:r>
              <a:rPr lang="zh-CN" altLang="en-US" sz="1600" dirty="0" smtClean="0">
                <a:latin typeface="微软雅黑" panose="020B0503020204020204" pitchFamily="34" charset="-122"/>
                <a:ea typeface="微软雅黑" panose="020B0503020204020204" pitchFamily="34" charset="-122"/>
              </a:rPr>
              <a:t>月</a:t>
            </a:r>
            <a:r>
              <a:rPr lang="en-US" altLang="zh-CN" sz="1600" dirty="0" smtClean="0">
                <a:latin typeface="微软雅黑" panose="020B0503020204020204" pitchFamily="34" charset="-122"/>
                <a:ea typeface="微软雅黑" panose="020B0503020204020204" pitchFamily="34" charset="-122"/>
              </a:rPr>
              <a:t>12</a:t>
            </a:r>
            <a:r>
              <a:rPr lang="zh-CN" altLang="en-US" sz="1600" dirty="0" smtClean="0">
                <a:latin typeface="微软雅黑" panose="020B0503020204020204" pitchFamily="34" charset="-122"/>
                <a:ea typeface="微软雅黑" panose="020B0503020204020204" pitchFamily="34" charset="-122"/>
              </a:rPr>
              <a:t>日</a:t>
            </a:r>
            <a:r>
              <a:rPr lang="en-US" altLang="zh-CN" sz="1600" dirty="0" smtClean="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&amp; </a:t>
            </a:r>
            <a:r>
              <a:rPr lang="en-US" altLang="zh-CN" sz="1600" dirty="0" smtClean="0">
                <a:latin typeface="微软雅黑" panose="020B0503020204020204" pitchFamily="34" charset="-122"/>
                <a:ea typeface="微软雅黑" panose="020B0503020204020204" pitchFamily="34" charset="-122"/>
              </a:rPr>
              <a:t>9</a:t>
            </a:r>
            <a:r>
              <a:rPr lang="zh-CN" altLang="en-US" sz="1600" dirty="0" smtClean="0">
                <a:latin typeface="微软雅黑" panose="020B0503020204020204" pitchFamily="34" charset="-122"/>
                <a:ea typeface="微软雅黑" panose="020B0503020204020204" pitchFamily="34" charset="-122"/>
              </a:rPr>
              <a:t>月</a:t>
            </a:r>
            <a:r>
              <a:rPr lang="en-US" altLang="zh-CN" sz="1600" dirty="0" smtClean="0">
                <a:latin typeface="微软雅黑" panose="020B0503020204020204" pitchFamily="34" charset="-122"/>
                <a:ea typeface="微软雅黑" panose="020B0503020204020204" pitchFamily="34" charset="-122"/>
              </a:rPr>
              <a:t>30</a:t>
            </a:r>
            <a:r>
              <a:rPr lang="zh-CN" altLang="en-US" sz="1600" dirty="0" smtClean="0">
                <a:latin typeface="微软雅黑" panose="020B0503020204020204" pitchFamily="34" charset="-122"/>
                <a:ea typeface="微软雅黑" panose="020B0503020204020204" pitchFamily="34" charset="-122"/>
              </a:rPr>
              <a:t>日</a:t>
            </a:r>
            <a:r>
              <a:rPr lang="en-US" altLang="zh-CN" sz="1600" dirty="0" smtClean="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13:00</a:t>
            </a:r>
            <a:r>
              <a:rPr lang="zh-CN" altLang="en-US"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3" cstate="hq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51520" y="2127615"/>
            <a:ext cx="5634635" cy="3060655"/>
          </a:xfrm>
          <a:prstGeom prst="rect">
            <a:avLst/>
          </a:prstGeom>
        </p:spPr>
      </p:pic>
      <p:sp>
        <p:nvSpPr>
          <p:cNvPr id="15" name="文本框 14"/>
          <p:cNvSpPr txBox="1"/>
          <p:nvPr/>
        </p:nvSpPr>
        <p:spPr>
          <a:xfrm>
            <a:off x="6474605" y="2173548"/>
            <a:ext cx="2040130" cy="323165"/>
          </a:xfrm>
          <a:prstGeom prst="rect">
            <a:avLst/>
          </a:prstGeom>
          <a:noFill/>
          <a:ln>
            <a:solidFill>
              <a:schemeClr val="tx1"/>
            </a:solidFill>
          </a:ln>
        </p:spPr>
        <p:txBody>
          <a:bodyPr wrap="square" rtlCol="0">
            <a:spAutoFit/>
          </a:bodyPr>
          <a:lstStyle/>
          <a:p>
            <a:pPr algn="ctr">
              <a:defRPr/>
            </a:pPr>
            <a:r>
              <a:rPr lang="zh-CN" altLang="en-US" sz="1500" dirty="0">
                <a:latin typeface="微软雅黑" panose="020B0503020204020204" pitchFamily="34" charset="-122"/>
                <a:ea typeface="微软雅黑" panose="020B0503020204020204" pitchFamily="34" charset="-122"/>
              </a:rPr>
              <a:t>相邻日期时间帧差分</a:t>
            </a:r>
          </a:p>
        </p:txBody>
      </p:sp>
      <p:sp>
        <p:nvSpPr>
          <p:cNvPr id="16" name="文本框 15"/>
          <p:cNvSpPr txBox="1"/>
          <p:nvPr/>
        </p:nvSpPr>
        <p:spPr>
          <a:xfrm>
            <a:off x="6036964" y="2979213"/>
            <a:ext cx="2915412" cy="323165"/>
          </a:xfrm>
          <a:prstGeom prst="rect">
            <a:avLst/>
          </a:prstGeom>
          <a:noFill/>
          <a:ln>
            <a:solidFill>
              <a:schemeClr val="tx1"/>
            </a:solidFill>
          </a:ln>
        </p:spPr>
        <p:txBody>
          <a:bodyPr wrap="square" rtlCol="0">
            <a:spAutoFit/>
          </a:bodyPr>
          <a:lstStyle/>
          <a:p>
            <a:pPr lvl="0" algn="ctr"/>
            <a:r>
              <a:rPr lang="zh-CN" altLang="en-US" sz="1500" dirty="0">
                <a:latin typeface="微软雅黑" panose="020B0503020204020204" pitchFamily="34" charset="-122"/>
                <a:ea typeface="微软雅黑" panose="020B0503020204020204" pitchFamily="34" charset="-122"/>
              </a:rPr>
              <a:t>不同大小滑动窗</a:t>
            </a:r>
            <a:r>
              <a:rPr lang="zh-CN" altLang="en-US" sz="1500" dirty="0" smtClean="0">
                <a:latin typeface="微软雅黑" panose="020B0503020204020204" pitchFamily="34" charset="-122"/>
                <a:ea typeface="微软雅黑" panose="020B0503020204020204" pitchFamily="34" charset="-122"/>
              </a:rPr>
              <a:t>遍历定位数据图</a:t>
            </a:r>
            <a:endParaRPr lang="zh-CN" altLang="en-US" sz="1500"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6474605" y="3835260"/>
            <a:ext cx="2022674" cy="323165"/>
          </a:xfrm>
          <a:prstGeom prst="rect">
            <a:avLst/>
          </a:prstGeom>
          <a:noFill/>
          <a:ln>
            <a:solidFill>
              <a:schemeClr val="tx1"/>
            </a:solidFill>
          </a:ln>
        </p:spPr>
        <p:txBody>
          <a:bodyPr wrap="square" rtlCol="0">
            <a:spAutoFit/>
          </a:bodyPr>
          <a:lstStyle/>
          <a:p>
            <a:pPr lvl="0" algn="ctr"/>
            <a:r>
              <a:rPr lang="zh-CN" altLang="en-US" sz="1500" dirty="0">
                <a:latin typeface="微软雅黑" panose="020B0503020204020204" pitchFamily="34" charset="-122"/>
                <a:ea typeface="微软雅黑" panose="020B0503020204020204" pitchFamily="34" charset="-122"/>
              </a:rPr>
              <a:t>计算窗内差分平均值</a:t>
            </a:r>
          </a:p>
        </p:txBody>
      </p:sp>
      <p:cxnSp>
        <p:nvCxnSpPr>
          <p:cNvPr id="21" name="直接箭头连接符 20"/>
          <p:cNvCxnSpPr>
            <a:stCxn id="15" idx="2"/>
            <a:endCxn id="16" idx="0"/>
          </p:cNvCxnSpPr>
          <p:nvPr/>
        </p:nvCxnSpPr>
        <p:spPr>
          <a:xfrm>
            <a:off x="7494670" y="2496713"/>
            <a:ext cx="0" cy="482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6" idx="2"/>
            <a:endCxn id="18" idx="0"/>
          </p:cNvCxnSpPr>
          <p:nvPr/>
        </p:nvCxnSpPr>
        <p:spPr>
          <a:xfrm flipH="1">
            <a:off x="7485942" y="3302378"/>
            <a:ext cx="8728" cy="5328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72283" y="4684933"/>
            <a:ext cx="2827317" cy="323165"/>
          </a:xfrm>
          <a:prstGeom prst="rect">
            <a:avLst/>
          </a:prstGeom>
          <a:noFill/>
          <a:ln>
            <a:solidFill>
              <a:schemeClr val="tx1"/>
            </a:solidFill>
          </a:ln>
        </p:spPr>
        <p:txBody>
          <a:bodyPr wrap="square" rtlCol="0">
            <a:spAutoFit/>
          </a:bodyPr>
          <a:lstStyle/>
          <a:p>
            <a:pPr lvl="0" algn="ctr"/>
            <a:r>
              <a:rPr lang="zh-CN" altLang="en-US" sz="1500" dirty="0" smtClean="0">
                <a:latin typeface="微软雅黑" panose="020B0503020204020204" pitchFamily="34" charset="-122"/>
                <a:ea typeface="微软雅黑" panose="020B0503020204020204" pitchFamily="34" charset="-122"/>
              </a:rPr>
              <a:t>选取超过阈值的前三最大窗</a:t>
            </a:r>
            <a:endParaRPr lang="zh-CN" altLang="en-US" sz="1500" dirty="0">
              <a:latin typeface="微软雅黑" panose="020B0503020204020204" pitchFamily="34" charset="-122"/>
              <a:ea typeface="微软雅黑" panose="020B0503020204020204" pitchFamily="34" charset="-122"/>
            </a:endParaRPr>
          </a:p>
        </p:txBody>
      </p:sp>
      <p:cxnSp>
        <p:nvCxnSpPr>
          <p:cNvPr id="28" name="直接箭头连接符 27"/>
          <p:cNvCxnSpPr>
            <a:stCxn id="18" idx="2"/>
            <a:endCxn id="24" idx="0"/>
          </p:cNvCxnSpPr>
          <p:nvPr/>
        </p:nvCxnSpPr>
        <p:spPr>
          <a:xfrm>
            <a:off x="7485942" y="4158425"/>
            <a:ext cx="0" cy="526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1143230" y="5652069"/>
            <a:ext cx="2394895" cy="369332"/>
            <a:chOff x="7829849" y="5792259"/>
            <a:chExt cx="3193193" cy="492442"/>
          </a:xfrm>
        </p:grpSpPr>
        <p:sp>
          <p:nvSpPr>
            <p:cNvPr id="30" name="文本框 29"/>
            <p:cNvSpPr txBox="1"/>
            <p:nvPr/>
          </p:nvSpPr>
          <p:spPr>
            <a:xfrm>
              <a:off x="8161445" y="5792259"/>
              <a:ext cx="2861597" cy="49244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异常主要发生区域</a:t>
              </a:r>
            </a:p>
          </p:txBody>
        </p:sp>
        <p:sp>
          <p:nvSpPr>
            <p:cNvPr id="31" name="矩形 30"/>
            <p:cNvSpPr/>
            <p:nvPr/>
          </p:nvSpPr>
          <p:spPr>
            <a:xfrm>
              <a:off x="7829849" y="5857293"/>
              <a:ext cx="331596" cy="3315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2161708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0839" y="0"/>
            <a:ext cx="9154839" cy="83671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文本框 26"/>
          <p:cNvSpPr txBox="1"/>
          <p:nvPr/>
        </p:nvSpPr>
        <p:spPr>
          <a:xfrm>
            <a:off x="352661" y="218301"/>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课题背景</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2" name="等腰三角形 31"/>
          <p:cNvSpPr/>
          <p:nvPr/>
        </p:nvSpPr>
        <p:spPr>
          <a:xfrm rot="10800000">
            <a:off x="7665960" y="836712"/>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33" name="文本框 32"/>
          <p:cNvSpPr txBox="1"/>
          <p:nvPr/>
        </p:nvSpPr>
        <p:spPr>
          <a:xfrm>
            <a:off x="2519178" y="218301"/>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数据概览</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770448" y="218301"/>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研究内容</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021718" y="220702"/>
            <a:ext cx="1493017"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总结展望</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3243139" y="1156487"/>
            <a:ext cx="2646878" cy="584775"/>
          </a:xfrm>
          <a:prstGeom prst="rect">
            <a:avLst/>
          </a:prstGeom>
        </p:spPr>
        <p:txBody>
          <a:bodyPr wrap="none">
            <a:spAutoFit/>
          </a:bodyPr>
          <a:lstStyle/>
          <a:p>
            <a:pPr algn="ctr"/>
            <a:r>
              <a:rPr lang="zh-CN" altLang="en-US" sz="3200" b="1" dirty="0" smtClean="0">
                <a:latin typeface="等线" panose="02010600030101010101" pitchFamily="2" charset="-122"/>
              </a:rPr>
              <a:t>毕设成果总结</a:t>
            </a:r>
            <a:endParaRPr lang="zh-CN" altLang="en-US" sz="3200" b="1" dirty="0">
              <a:latin typeface="等线" panose="02010600030101010101" pitchFamily="2" charset="-122"/>
            </a:endParaRPr>
          </a:p>
        </p:txBody>
      </p:sp>
      <p:sp>
        <p:nvSpPr>
          <p:cNvPr id="11" name="文本框 10"/>
          <p:cNvSpPr txBox="1"/>
          <p:nvPr/>
        </p:nvSpPr>
        <p:spPr>
          <a:xfrm>
            <a:off x="3302488" y="3340705"/>
            <a:ext cx="2442117" cy="415498"/>
          </a:xfrm>
          <a:prstGeom prst="rect">
            <a:avLst/>
          </a:prstGeom>
          <a:noFill/>
          <a:ln>
            <a:solidFill>
              <a:schemeClr val="tx1"/>
            </a:solidFill>
          </a:ln>
        </p:spPr>
        <p:txBody>
          <a:bodyPr wrap="square" rtlCol="0">
            <a:spAutoFit/>
          </a:bodyPr>
          <a:lstStyle/>
          <a:p>
            <a:pPr algn="ctr"/>
            <a:r>
              <a:rPr lang="zh-CN" altLang="en-US" sz="2100" dirty="0">
                <a:latin typeface="微软雅黑" panose="020B0503020204020204" pitchFamily="34" charset="-122"/>
                <a:ea typeface="微软雅黑" panose="020B0503020204020204" pitchFamily="34" charset="-122"/>
              </a:rPr>
              <a:t>可视化</a:t>
            </a:r>
            <a:r>
              <a:rPr lang="zh-CN" altLang="en-US" sz="2100" dirty="0" smtClean="0">
                <a:latin typeface="微软雅黑" panose="020B0503020204020204" pitchFamily="34" charset="-122"/>
                <a:ea typeface="微软雅黑" panose="020B0503020204020204" pitchFamily="34" charset="-122"/>
              </a:rPr>
              <a:t> </a:t>
            </a:r>
            <a:r>
              <a:rPr lang="en-US" altLang="zh-CN" sz="2100" dirty="0">
                <a:latin typeface="微软雅黑" panose="020B0503020204020204" pitchFamily="34" charset="-122"/>
                <a:ea typeface="微软雅黑" panose="020B0503020204020204" pitchFamily="34" charset="-122"/>
              </a:rPr>
              <a:t>&amp; </a:t>
            </a:r>
            <a:r>
              <a:rPr lang="zh-CN" altLang="en-US" sz="2100" dirty="0">
                <a:latin typeface="微软雅黑" panose="020B0503020204020204" pitchFamily="34" charset="-122"/>
                <a:ea typeface="微软雅黑" panose="020B0503020204020204" pitchFamily="34" charset="-122"/>
              </a:rPr>
              <a:t>预处理</a:t>
            </a:r>
          </a:p>
        </p:txBody>
      </p:sp>
      <p:sp>
        <p:nvSpPr>
          <p:cNvPr id="12" name="文本框 11"/>
          <p:cNvSpPr txBox="1"/>
          <p:nvPr/>
        </p:nvSpPr>
        <p:spPr>
          <a:xfrm>
            <a:off x="3182062" y="2473441"/>
            <a:ext cx="2682973" cy="415498"/>
          </a:xfrm>
          <a:prstGeom prst="rect">
            <a:avLst/>
          </a:prstGeom>
          <a:noFill/>
          <a:ln>
            <a:solidFill>
              <a:schemeClr val="tx1"/>
            </a:solidFill>
          </a:ln>
        </p:spPr>
        <p:txBody>
          <a:bodyPr wrap="square" rtlCol="0">
            <a:spAutoFit/>
          </a:bodyPr>
          <a:lstStyle/>
          <a:p>
            <a:pPr algn="ctr"/>
            <a:r>
              <a:rPr lang="zh-CN" altLang="en-US" sz="2100" dirty="0" smtClean="0">
                <a:latin typeface="微软雅黑" panose="020B0503020204020204" pitchFamily="34" charset="-122"/>
                <a:ea typeface="微软雅黑" panose="020B0503020204020204" pitchFamily="34" charset="-122"/>
              </a:rPr>
              <a:t>区域时序定位</a:t>
            </a:r>
            <a:r>
              <a:rPr lang="zh-CN" altLang="en-US" sz="2100" dirty="0">
                <a:latin typeface="微软雅黑" panose="020B0503020204020204" pitchFamily="34" charset="-122"/>
                <a:ea typeface="微软雅黑" panose="020B0503020204020204" pitchFamily="34" charset="-122"/>
              </a:rPr>
              <a:t>数据</a:t>
            </a:r>
          </a:p>
        </p:txBody>
      </p:sp>
      <p:sp>
        <p:nvSpPr>
          <p:cNvPr id="13" name="文本框 12"/>
          <p:cNvSpPr txBox="1"/>
          <p:nvPr/>
        </p:nvSpPr>
        <p:spPr>
          <a:xfrm>
            <a:off x="1222465" y="4217779"/>
            <a:ext cx="3088888" cy="415498"/>
          </a:xfrm>
          <a:prstGeom prst="rect">
            <a:avLst/>
          </a:prstGeom>
          <a:noFill/>
          <a:ln>
            <a:solidFill>
              <a:schemeClr val="tx1"/>
            </a:solidFill>
          </a:ln>
        </p:spPr>
        <p:txBody>
          <a:bodyPr wrap="square" rtlCol="0">
            <a:spAutoFit/>
          </a:bodyPr>
          <a:lstStyle/>
          <a:p>
            <a:pPr algn="ctr"/>
            <a:r>
              <a:rPr lang="zh-CN" altLang="en-US" sz="2100" b="1" dirty="0">
                <a:latin typeface="微软雅黑" panose="020B0503020204020204" pitchFamily="34" charset="-122"/>
                <a:ea typeface="微软雅黑" panose="020B0503020204020204" pitchFamily="34" charset="-122"/>
              </a:rPr>
              <a:t>曲线数据异常检测</a:t>
            </a:r>
          </a:p>
        </p:txBody>
      </p:sp>
      <p:cxnSp>
        <p:nvCxnSpPr>
          <p:cNvPr id="17" name="直接箭头连接符 16"/>
          <p:cNvCxnSpPr>
            <a:stCxn id="12" idx="2"/>
            <a:endCxn id="11" idx="0"/>
          </p:cNvCxnSpPr>
          <p:nvPr/>
        </p:nvCxnSpPr>
        <p:spPr>
          <a:xfrm flipH="1">
            <a:off x="4523547" y="2888939"/>
            <a:ext cx="2" cy="4517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1" idx="2"/>
            <a:endCxn id="13" idx="0"/>
          </p:cNvCxnSpPr>
          <p:nvPr/>
        </p:nvCxnSpPr>
        <p:spPr>
          <a:xfrm flipH="1">
            <a:off x="2766909" y="3756203"/>
            <a:ext cx="1756638" cy="4615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029285" y="5157192"/>
            <a:ext cx="3088888" cy="415498"/>
          </a:xfrm>
          <a:prstGeom prst="rect">
            <a:avLst/>
          </a:prstGeom>
          <a:noFill/>
          <a:ln>
            <a:solidFill>
              <a:schemeClr val="tx1"/>
            </a:solidFill>
          </a:ln>
        </p:spPr>
        <p:txBody>
          <a:bodyPr wrap="square" rtlCol="0">
            <a:spAutoFit/>
          </a:bodyPr>
          <a:lstStyle/>
          <a:p>
            <a:pPr algn="ctr"/>
            <a:r>
              <a:rPr lang="zh-CN" altLang="en-US" sz="2100" b="1" dirty="0">
                <a:latin typeface="微软雅黑" panose="020B0503020204020204" pitchFamily="34" charset="-122"/>
                <a:ea typeface="微软雅黑" panose="020B0503020204020204" pitchFamily="34" charset="-122"/>
              </a:rPr>
              <a:t>图像区域异常检测</a:t>
            </a:r>
          </a:p>
        </p:txBody>
      </p:sp>
      <p:sp>
        <p:nvSpPr>
          <p:cNvPr id="20" name="文本框 19"/>
          <p:cNvSpPr txBox="1"/>
          <p:nvPr/>
        </p:nvSpPr>
        <p:spPr>
          <a:xfrm>
            <a:off x="4891215" y="4217779"/>
            <a:ext cx="3088888" cy="415498"/>
          </a:xfrm>
          <a:prstGeom prst="rect">
            <a:avLst/>
          </a:prstGeom>
          <a:noFill/>
          <a:ln>
            <a:solidFill>
              <a:schemeClr val="tx1"/>
            </a:solidFill>
          </a:ln>
        </p:spPr>
        <p:txBody>
          <a:bodyPr wrap="square" rtlCol="0">
            <a:spAutoFit/>
          </a:bodyPr>
          <a:lstStyle/>
          <a:p>
            <a:pPr algn="ctr"/>
            <a:r>
              <a:rPr lang="zh-CN" altLang="en-US" sz="2100" b="1" dirty="0">
                <a:latin typeface="微软雅黑" panose="020B0503020204020204" pitchFamily="34" charset="-122"/>
                <a:ea typeface="微软雅黑" panose="020B0503020204020204" pitchFamily="34" charset="-122"/>
              </a:rPr>
              <a:t>曲线时序数据预测</a:t>
            </a:r>
          </a:p>
        </p:txBody>
      </p:sp>
      <p:cxnSp>
        <p:nvCxnSpPr>
          <p:cNvPr id="21" name="直接箭头连接符 20"/>
          <p:cNvCxnSpPr>
            <a:stCxn id="11" idx="2"/>
            <a:endCxn id="20" idx="0"/>
          </p:cNvCxnSpPr>
          <p:nvPr/>
        </p:nvCxnSpPr>
        <p:spPr>
          <a:xfrm>
            <a:off x="4523547" y="3756203"/>
            <a:ext cx="1912112" cy="4615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3" idx="3"/>
            <a:endCxn id="20" idx="1"/>
          </p:cNvCxnSpPr>
          <p:nvPr/>
        </p:nvCxnSpPr>
        <p:spPr>
          <a:xfrm>
            <a:off x="4311353" y="4425528"/>
            <a:ext cx="57986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3" idx="2"/>
            <a:endCxn id="19" idx="0"/>
          </p:cNvCxnSpPr>
          <p:nvPr/>
        </p:nvCxnSpPr>
        <p:spPr>
          <a:xfrm>
            <a:off x="2766909" y="4633277"/>
            <a:ext cx="1806820" cy="5239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20" idx="2"/>
            <a:endCxn id="19" idx="0"/>
          </p:cNvCxnSpPr>
          <p:nvPr/>
        </p:nvCxnSpPr>
        <p:spPr>
          <a:xfrm flipH="1">
            <a:off x="4573729" y="4633277"/>
            <a:ext cx="1861930" cy="5239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2885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0839" y="0"/>
            <a:ext cx="9154839" cy="83671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文本框 26"/>
          <p:cNvSpPr txBox="1"/>
          <p:nvPr/>
        </p:nvSpPr>
        <p:spPr>
          <a:xfrm>
            <a:off x="352661" y="218301"/>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课题背景</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2" name="等腰三角形 31"/>
          <p:cNvSpPr/>
          <p:nvPr/>
        </p:nvSpPr>
        <p:spPr>
          <a:xfrm rot="10800000">
            <a:off x="7665960" y="836712"/>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33" name="文本框 32"/>
          <p:cNvSpPr txBox="1"/>
          <p:nvPr/>
        </p:nvSpPr>
        <p:spPr>
          <a:xfrm>
            <a:off x="2519178" y="218301"/>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数据概览</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770448" y="218301"/>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研究内容</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021718" y="220702"/>
            <a:ext cx="1493017"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总结展望</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1710667" y="1156487"/>
            <a:ext cx="5711820" cy="892552"/>
          </a:xfrm>
          <a:prstGeom prst="rect">
            <a:avLst/>
          </a:prstGeom>
        </p:spPr>
        <p:txBody>
          <a:bodyPr wrap="none">
            <a:spAutoFit/>
          </a:bodyPr>
          <a:lstStyle/>
          <a:p>
            <a:pPr algn="ctr"/>
            <a:r>
              <a:rPr lang="zh-CN" altLang="en-US" sz="3200" b="1" dirty="0">
                <a:latin typeface="等线" panose="02010600030101010101" pitchFamily="2" charset="-122"/>
              </a:rPr>
              <a:t>基于曲线的异常检测分析</a:t>
            </a:r>
            <a:endParaRPr lang="zh-CN" altLang="en-US" sz="3200" b="1" dirty="0"/>
          </a:p>
          <a:p>
            <a:pPr lvl="0" algn="ctr"/>
            <a:r>
              <a:rPr lang="en-US" altLang="zh-CN" sz="2000" dirty="0" smtClean="0">
                <a:solidFill>
                  <a:prstClr val="black"/>
                </a:solidFill>
                <a:latin typeface="等线" panose="02010600030101010101" pitchFamily="2" charset="-122"/>
              </a:rPr>
              <a:t>—— </a:t>
            </a:r>
            <a:r>
              <a:rPr lang="zh-CN" altLang="en-US" sz="2000" b="1" dirty="0">
                <a:solidFill>
                  <a:prstClr val="black"/>
                </a:solidFill>
                <a:latin typeface="等线" panose="02010600030101010101" pitchFamily="2" charset="-122"/>
              </a:rPr>
              <a:t>检测例如台风天</a:t>
            </a:r>
            <a:r>
              <a:rPr lang="zh-CN" altLang="en-US" sz="2000" b="1" dirty="0" smtClean="0">
                <a:solidFill>
                  <a:prstClr val="black"/>
                </a:solidFill>
                <a:latin typeface="等线" panose="02010600030101010101" pitchFamily="2" charset="-122"/>
              </a:rPr>
              <a:t>的大范围整日</a:t>
            </a:r>
            <a:r>
              <a:rPr lang="zh-CN" altLang="en-US" sz="2000" b="1" dirty="0">
                <a:solidFill>
                  <a:prstClr val="black"/>
                </a:solidFill>
                <a:latin typeface="等线" panose="02010600030101010101" pitchFamily="2" charset="-122"/>
              </a:rPr>
              <a:t>异常事件</a:t>
            </a:r>
            <a:r>
              <a:rPr lang="zh-CN" altLang="en-US" sz="2000" dirty="0">
                <a:solidFill>
                  <a:prstClr val="black"/>
                </a:solidFill>
                <a:latin typeface="等线" panose="02010600030101010101" pitchFamily="2" charset="-122"/>
              </a:rPr>
              <a:t> </a:t>
            </a:r>
            <a:r>
              <a:rPr lang="en-US" altLang="zh-CN" sz="2000" dirty="0">
                <a:solidFill>
                  <a:prstClr val="black"/>
                </a:solidFill>
                <a:latin typeface="等线" panose="02010600030101010101" pitchFamily="2" charset="-122"/>
              </a:rPr>
              <a:t>——</a:t>
            </a:r>
            <a:endParaRPr lang="zh-CN" altLang="en-US" sz="2000" dirty="0">
              <a:solidFill>
                <a:prstClr val="black"/>
              </a:solidFill>
              <a:latin typeface="等线" panose="02010600030101010101" pitchFamily="2" charset="-122"/>
            </a:endParaRPr>
          </a:p>
        </p:txBody>
      </p:sp>
      <p:pic>
        <p:nvPicPr>
          <p:cNvPr id="23" name="图片 2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328688" y="2368814"/>
            <a:ext cx="6624736" cy="3732656"/>
          </a:xfrm>
          <a:prstGeom prst="rect">
            <a:avLst/>
          </a:prstGeom>
        </p:spPr>
      </p:pic>
      <p:sp>
        <p:nvSpPr>
          <p:cNvPr id="24" name="文本框 23"/>
          <p:cNvSpPr txBox="1"/>
          <p:nvPr/>
        </p:nvSpPr>
        <p:spPr>
          <a:xfrm>
            <a:off x="3900385" y="3501008"/>
            <a:ext cx="1481342"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正常</a:t>
            </a:r>
          </a:p>
        </p:txBody>
      </p:sp>
      <p:sp>
        <p:nvSpPr>
          <p:cNvPr id="25" name="文本框 24"/>
          <p:cNvSpPr txBox="1"/>
          <p:nvPr/>
        </p:nvSpPr>
        <p:spPr>
          <a:xfrm>
            <a:off x="2123728" y="5229200"/>
            <a:ext cx="1481342"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异常</a:t>
            </a:r>
            <a:endParaRPr lang="zh-CN" altLang="en-US" sz="1500"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7252876" y="5782109"/>
            <a:ext cx="826168"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日期</a:t>
            </a:r>
          </a:p>
        </p:txBody>
      </p:sp>
      <p:sp>
        <p:nvSpPr>
          <p:cNvPr id="13" name="文本框 12"/>
          <p:cNvSpPr txBox="1"/>
          <p:nvPr/>
        </p:nvSpPr>
        <p:spPr>
          <a:xfrm>
            <a:off x="1403648" y="2564904"/>
            <a:ext cx="1296144" cy="307777"/>
          </a:xfrm>
          <a:prstGeom prst="rect">
            <a:avLst/>
          </a:prstGeom>
          <a:noFill/>
        </p:spPr>
        <p:txBody>
          <a:bodyPr wrap="square" rtlCol="0">
            <a:spAutoFit/>
          </a:bodyPr>
          <a:lstStyle/>
          <a:p>
            <a:pPr algn="ctr"/>
            <a:r>
              <a:rPr lang="zh-CN" altLang="en-US" sz="1400" b="1" dirty="0" smtClean="0">
                <a:latin typeface="微软雅黑" panose="020B0503020204020204" pitchFamily="34" charset="-122"/>
                <a:ea typeface="微软雅黑" panose="020B0503020204020204" pitchFamily="34" charset="-122"/>
              </a:rPr>
              <a:t>定位数据值</a:t>
            </a:r>
            <a:endParaRPr lang="zh-CN" altLang="en-US" sz="1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147669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0839" y="0"/>
            <a:ext cx="9154839" cy="83671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文本框 26"/>
          <p:cNvSpPr txBox="1"/>
          <p:nvPr/>
        </p:nvSpPr>
        <p:spPr>
          <a:xfrm>
            <a:off x="352661" y="218301"/>
            <a:ext cx="1645859"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课题背景</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2" name="等腰三角形 31"/>
          <p:cNvSpPr/>
          <p:nvPr/>
        </p:nvSpPr>
        <p:spPr>
          <a:xfrm rot="10800000">
            <a:off x="1030382" y="836712"/>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33" name="文本框 32"/>
          <p:cNvSpPr txBox="1"/>
          <p:nvPr/>
        </p:nvSpPr>
        <p:spPr>
          <a:xfrm>
            <a:off x="2519178" y="218301"/>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数据概览</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770448" y="218301"/>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研究内容</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021718" y="220702"/>
            <a:ext cx="1493017"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总结展望</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37" name="图片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900" y="2924944"/>
            <a:ext cx="3627455" cy="2093817"/>
          </a:xfrm>
          <a:prstGeom prst="rect">
            <a:avLst/>
          </a:prstGeom>
        </p:spPr>
      </p:pic>
      <p:pic>
        <p:nvPicPr>
          <p:cNvPr id="38" name="图片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572" y="2924946"/>
            <a:ext cx="3627455" cy="2069312"/>
          </a:xfrm>
          <a:prstGeom prst="rect">
            <a:avLst/>
          </a:prstGeom>
        </p:spPr>
      </p:pic>
      <p:sp>
        <p:nvSpPr>
          <p:cNvPr id="39" name="文本框 38"/>
          <p:cNvSpPr txBox="1"/>
          <p:nvPr/>
        </p:nvSpPr>
        <p:spPr>
          <a:xfrm>
            <a:off x="1372603" y="5189097"/>
            <a:ext cx="2293150"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早高峰（</a:t>
            </a:r>
            <a:r>
              <a:rPr lang="en-US" altLang="zh-CN" sz="2000" dirty="0">
                <a:latin typeface="微软雅黑" panose="020B0503020204020204" pitchFamily="34" charset="-122"/>
                <a:ea typeface="微软雅黑" panose="020B0503020204020204" pitchFamily="34" charset="-122"/>
              </a:rPr>
              <a:t>07:53</a:t>
            </a:r>
            <a:r>
              <a:rPr lang="zh-CN" altLang="en-US" sz="2000" dirty="0">
                <a:latin typeface="微软雅黑" panose="020B0503020204020204" pitchFamily="34" charset="-122"/>
                <a:ea typeface="微软雅黑" panose="020B0503020204020204" pitchFamily="34" charset="-122"/>
              </a:rPr>
              <a:t>）</a:t>
            </a:r>
          </a:p>
        </p:txBody>
      </p:sp>
      <p:sp>
        <p:nvSpPr>
          <p:cNvPr id="40" name="文本框 39"/>
          <p:cNvSpPr txBox="1"/>
          <p:nvPr/>
        </p:nvSpPr>
        <p:spPr>
          <a:xfrm>
            <a:off x="5544764" y="5189097"/>
            <a:ext cx="2289070" cy="400110"/>
          </a:xfrm>
          <a:prstGeom prst="rect">
            <a:avLst/>
          </a:prstGeom>
          <a:noFill/>
        </p:spPr>
        <p:txBody>
          <a:bodyPr wrap="square" rtlCol="0">
            <a:spAutoFit/>
          </a:bodyPr>
          <a:lstStyle/>
          <a:p>
            <a:pPr algn="ctr"/>
            <a:r>
              <a:rPr lang="zh-CN" altLang="en-US" sz="2000" dirty="0" smtClean="0">
                <a:latin typeface="微软雅黑" panose="020B0503020204020204" pitchFamily="34" charset="-122"/>
                <a:ea typeface="微软雅黑" panose="020B0503020204020204" pitchFamily="34" charset="-122"/>
              </a:rPr>
              <a:t>晚高峰（</a:t>
            </a:r>
            <a:r>
              <a:rPr lang="en-US" altLang="zh-CN" sz="2000" dirty="0" smtClean="0">
                <a:latin typeface="微软雅黑" panose="020B0503020204020204" pitchFamily="34" charset="-122"/>
                <a:ea typeface="微软雅黑" panose="020B0503020204020204" pitchFamily="34" charset="-122"/>
              </a:rPr>
              <a:t>18:13</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1691680" y="6021288"/>
            <a:ext cx="5540676"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北京市区早晚高峰 滴滴</a:t>
            </a:r>
            <a:r>
              <a:rPr lang="zh-CN" altLang="en-US" dirty="0">
                <a:latin typeface="微软雅黑" panose="020B0503020204020204" pitchFamily="34" charset="-122"/>
                <a:ea typeface="微软雅黑" panose="020B0503020204020204" pitchFamily="34" charset="-122"/>
              </a:rPr>
              <a:t>打</a:t>
            </a:r>
            <a:r>
              <a:rPr lang="zh-CN" altLang="en-US" dirty="0" smtClean="0">
                <a:latin typeface="微软雅黑" panose="020B0503020204020204" pitchFamily="34" charset="-122"/>
                <a:ea typeface="微软雅黑" panose="020B0503020204020204" pitchFamily="34" charset="-122"/>
              </a:rPr>
              <a:t>车车载</a:t>
            </a:r>
            <a:r>
              <a:rPr lang="en-US" altLang="zh-CN" dirty="0" smtClean="0">
                <a:latin typeface="微软雅黑" panose="020B0503020204020204" pitchFamily="34" charset="-122"/>
                <a:ea typeface="微软雅黑" panose="020B0503020204020204" pitchFamily="34" charset="-122"/>
              </a:rPr>
              <a:t>GPS</a:t>
            </a:r>
            <a:r>
              <a:rPr lang="zh-CN" altLang="en-US" dirty="0">
                <a:latin typeface="微软雅黑" panose="020B0503020204020204" pitchFamily="34" charset="-122"/>
                <a:ea typeface="微软雅黑" panose="020B0503020204020204" pitchFamily="34" charset="-122"/>
              </a:rPr>
              <a:t>定位分布图</a:t>
            </a:r>
          </a:p>
        </p:txBody>
      </p:sp>
      <p:sp>
        <p:nvSpPr>
          <p:cNvPr id="42" name="矩形 41"/>
          <p:cNvSpPr/>
          <p:nvPr/>
        </p:nvSpPr>
        <p:spPr>
          <a:xfrm>
            <a:off x="3243141" y="1156487"/>
            <a:ext cx="2646878" cy="584775"/>
          </a:xfrm>
          <a:prstGeom prst="rect">
            <a:avLst/>
          </a:prstGeom>
        </p:spPr>
        <p:txBody>
          <a:bodyPr wrap="none">
            <a:spAutoFit/>
          </a:bodyPr>
          <a:lstStyle/>
          <a:p>
            <a:pPr algn="ctr"/>
            <a:r>
              <a:rPr lang="zh-CN" altLang="en-US" sz="3200" b="1" dirty="0" smtClean="0">
                <a:latin typeface="等线" panose="02010600030101010101" pitchFamily="2" charset="-122"/>
              </a:rPr>
              <a:t>时序定位</a:t>
            </a:r>
            <a:r>
              <a:rPr lang="zh-CN" altLang="en-US" sz="3200" b="1" dirty="0">
                <a:latin typeface="等线" panose="02010600030101010101" pitchFamily="2" charset="-122"/>
              </a:rPr>
              <a:t>数据</a:t>
            </a:r>
          </a:p>
        </p:txBody>
      </p:sp>
      <p:sp>
        <p:nvSpPr>
          <p:cNvPr id="46" name="文本框 45"/>
          <p:cNvSpPr txBox="1"/>
          <p:nvPr/>
        </p:nvSpPr>
        <p:spPr>
          <a:xfrm>
            <a:off x="789610" y="2065926"/>
            <a:ext cx="7344816" cy="461665"/>
          </a:xfrm>
          <a:prstGeom prst="rect">
            <a:avLst/>
          </a:prstGeom>
          <a:noFill/>
        </p:spPr>
        <p:txBody>
          <a:bodyPr wrap="square" rtlCol="0">
            <a:spAutoFit/>
          </a:bodyPr>
          <a:lstStyle/>
          <a:p>
            <a:pPr algn="ctr"/>
            <a:r>
              <a:rPr lang="zh-CN" altLang="en-US" sz="2400" b="1" dirty="0" smtClean="0"/>
              <a:t>时序定位数据</a:t>
            </a:r>
            <a:r>
              <a:rPr lang="zh-CN" altLang="en-US" sz="2400" dirty="0" smtClean="0"/>
              <a:t>反映了区域的</a:t>
            </a:r>
            <a:r>
              <a:rPr lang="zh-CN" altLang="en-US" sz="2400" b="1" dirty="0" smtClean="0"/>
              <a:t>人口密度变化</a:t>
            </a:r>
            <a:r>
              <a:rPr lang="zh-CN" altLang="en-US" sz="2400" dirty="0" smtClean="0"/>
              <a:t>规律</a:t>
            </a:r>
            <a:endParaRPr lang="zh-CN" altLang="en-US" sz="2400" dirty="0"/>
          </a:p>
        </p:txBody>
      </p:sp>
    </p:spTree>
    <p:extLst>
      <p:ext uri="{BB962C8B-B14F-4D97-AF65-F5344CB8AC3E}">
        <p14:creationId xmlns:p14="http://schemas.microsoft.com/office/powerpoint/2010/main" val="25054452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0839" y="0"/>
            <a:ext cx="9154839" cy="83671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文本框 26"/>
          <p:cNvSpPr txBox="1"/>
          <p:nvPr/>
        </p:nvSpPr>
        <p:spPr>
          <a:xfrm>
            <a:off x="352661" y="218301"/>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课题背景</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2" name="等腰三角形 31"/>
          <p:cNvSpPr/>
          <p:nvPr/>
        </p:nvSpPr>
        <p:spPr>
          <a:xfrm rot="10800000">
            <a:off x="7665960" y="836712"/>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33" name="文本框 32"/>
          <p:cNvSpPr txBox="1"/>
          <p:nvPr/>
        </p:nvSpPr>
        <p:spPr>
          <a:xfrm>
            <a:off x="2519178" y="218301"/>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数据概览</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770448" y="218301"/>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研究内容</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021718" y="220702"/>
            <a:ext cx="1493017"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总结展望</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2217216" y="1156487"/>
            <a:ext cx="4698722" cy="892552"/>
          </a:xfrm>
          <a:prstGeom prst="rect">
            <a:avLst/>
          </a:prstGeom>
        </p:spPr>
        <p:txBody>
          <a:bodyPr wrap="none">
            <a:spAutoFit/>
          </a:bodyPr>
          <a:lstStyle/>
          <a:p>
            <a:pPr algn="ctr"/>
            <a:r>
              <a:rPr lang="zh-CN" altLang="en-US" sz="3200" b="1" dirty="0">
                <a:latin typeface="等线" panose="02010600030101010101" pitchFamily="2" charset="-122"/>
              </a:rPr>
              <a:t>基于曲线的时序数据预测</a:t>
            </a:r>
          </a:p>
          <a:p>
            <a:pPr lvl="0" algn="ctr"/>
            <a:r>
              <a:rPr lang="en-US" altLang="zh-CN" sz="2000" dirty="0" smtClean="0">
                <a:solidFill>
                  <a:prstClr val="black"/>
                </a:solidFill>
                <a:latin typeface="等线" panose="02010600030101010101" pitchFamily="2" charset="-122"/>
              </a:rPr>
              <a:t>—— </a:t>
            </a:r>
            <a:r>
              <a:rPr lang="zh-CN" altLang="en-US" sz="2000" b="1" dirty="0" smtClean="0">
                <a:latin typeface="等线" panose="02010600030101010101" pitchFamily="2" charset="-122"/>
              </a:rPr>
              <a:t>检测</a:t>
            </a:r>
            <a:r>
              <a:rPr lang="zh-CN" altLang="en-US" sz="2000" b="1" dirty="0">
                <a:latin typeface="等线" panose="02010600030101010101" pitchFamily="2" charset="-122"/>
              </a:rPr>
              <a:t>局部时刻的异常</a:t>
            </a:r>
            <a:r>
              <a:rPr lang="zh-CN" altLang="en-US" sz="2000" b="1" dirty="0" smtClean="0">
                <a:latin typeface="等线" panose="02010600030101010101" pitchFamily="2" charset="-122"/>
              </a:rPr>
              <a:t>事件 </a:t>
            </a:r>
            <a:r>
              <a:rPr lang="en-US" altLang="zh-CN" sz="2000" dirty="0" smtClean="0">
                <a:solidFill>
                  <a:prstClr val="black"/>
                </a:solidFill>
                <a:latin typeface="等线" panose="02010600030101010101" pitchFamily="2" charset="-122"/>
              </a:rPr>
              <a:t>——</a:t>
            </a:r>
            <a:endParaRPr lang="zh-CN" altLang="en-US" sz="2000" dirty="0">
              <a:solidFill>
                <a:prstClr val="black"/>
              </a:solidFill>
              <a:latin typeface="等线" panose="02010600030101010101" pitchFamily="2" charset="-122"/>
            </a:endParaRPr>
          </a:p>
        </p:txBody>
      </p:sp>
      <p:pic>
        <p:nvPicPr>
          <p:cNvPr id="12" name="图片 11"/>
          <p:cNvPicPr>
            <a:picLocks noChangeAspect="1"/>
          </p:cNvPicPr>
          <p:nvPr/>
        </p:nvPicPr>
        <p:blipFill>
          <a:blip r:embed="rId3" cstate="hq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43547" y="2368814"/>
            <a:ext cx="6716405" cy="3816424"/>
          </a:xfrm>
          <a:prstGeom prst="rect">
            <a:avLst/>
          </a:prstGeom>
        </p:spPr>
      </p:pic>
      <p:sp>
        <p:nvSpPr>
          <p:cNvPr id="13" name="文本框 12"/>
          <p:cNvSpPr txBox="1"/>
          <p:nvPr/>
        </p:nvSpPr>
        <p:spPr>
          <a:xfrm>
            <a:off x="6764838" y="4073401"/>
            <a:ext cx="1046330" cy="300082"/>
          </a:xfrm>
          <a:prstGeom prst="rect">
            <a:avLst/>
          </a:prstGeom>
          <a:noFill/>
        </p:spPr>
        <p:txBody>
          <a:bodyPr wrap="square" rtlCol="0">
            <a:spAutoFit/>
          </a:bodyPr>
          <a:lstStyle/>
          <a:p>
            <a:pPr algn="ctr"/>
            <a:r>
              <a:rPr lang="zh-CN" altLang="en-US" sz="1350" b="1" dirty="0">
                <a:latin typeface="等线" panose="02010600030101010101" pitchFamily="2" charset="-122"/>
                <a:ea typeface="等线" panose="02010600030101010101" pitchFamily="2" charset="-122"/>
              </a:rPr>
              <a:t>异常</a:t>
            </a:r>
            <a:endParaRPr lang="zh-CN" altLang="en-US" sz="1200" b="1" dirty="0">
              <a:latin typeface="等线" panose="02010600030101010101" pitchFamily="2" charset="-122"/>
              <a:ea typeface="等线" panose="02010600030101010101" pitchFamily="2" charset="-122"/>
            </a:endParaRPr>
          </a:p>
        </p:txBody>
      </p:sp>
      <p:cxnSp>
        <p:nvCxnSpPr>
          <p:cNvPr id="15" name="直接箭头连接符 14"/>
          <p:cNvCxnSpPr/>
          <p:nvPr/>
        </p:nvCxnSpPr>
        <p:spPr>
          <a:xfrm>
            <a:off x="7021717" y="3212976"/>
            <a:ext cx="1" cy="232101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6874919" y="5924181"/>
            <a:ext cx="826168"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日期</a:t>
            </a:r>
          </a:p>
        </p:txBody>
      </p:sp>
      <p:sp>
        <p:nvSpPr>
          <p:cNvPr id="17" name="文本框 16"/>
          <p:cNvSpPr txBox="1"/>
          <p:nvPr/>
        </p:nvSpPr>
        <p:spPr>
          <a:xfrm>
            <a:off x="1175590" y="2636912"/>
            <a:ext cx="1296144" cy="307777"/>
          </a:xfrm>
          <a:prstGeom prst="rect">
            <a:avLst/>
          </a:prstGeom>
          <a:noFill/>
        </p:spPr>
        <p:txBody>
          <a:bodyPr wrap="square" rtlCol="0">
            <a:spAutoFit/>
          </a:bodyPr>
          <a:lstStyle/>
          <a:p>
            <a:pPr algn="ctr"/>
            <a:r>
              <a:rPr lang="zh-CN" altLang="en-US" sz="1400" b="1" dirty="0" smtClean="0">
                <a:latin typeface="微软雅黑" panose="020B0503020204020204" pitchFamily="34" charset="-122"/>
                <a:ea typeface="微软雅黑" panose="020B0503020204020204" pitchFamily="34" charset="-122"/>
              </a:rPr>
              <a:t>定位数据值</a:t>
            </a:r>
            <a:endParaRPr lang="zh-CN" altLang="en-US" sz="1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89738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0839" y="0"/>
            <a:ext cx="9154839" cy="83671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文本框 26"/>
          <p:cNvSpPr txBox="1"/>
          <p:nvPr/>
        </p:nvSpPr>
        <p:spPr>
          <a:xfrm>
            <a:off x="352661" y="218301"/>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课题背景</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2" name="等腰三角形 31"/>
          <p:cNvSpPr/>
          <p:nvPr/>
        </p:nvSpPr>
        <p:spPr>
          <a:xfrm rot="10800000">
            <a:off x="7665960" y="836712"/>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33" name="文本框 32"/>
          <p:cNvSpPr txBox="1"/>
          <p:nvPr/>
        </p:nvSpPr>
        <p:spPr>
          <a:xfrm>
            <a:off x="2519178" y="218301"/>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数据概览</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770448" y="218301"/>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研究内容</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021718" y="220702"/>
            <a:ext cx="1493017"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总结展望</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2217216" y="1156487"/>
            <a:ext cx="4698722" cy="892552"/>
          </a:xfrm>
          <a:prstGeom prst="rect">
            <a:avLst/>
          </a:prstGeom>
        </p:spPr>
        <p:txBody>
          <a:bodyPr wrap="none">
            <a:spAutoFit/>
          </a:bodyPr>
          <a:lstStyle/>
          <a:p>
            <a:pPr algn="ctr"/>
            <a:r>
              <a:rPr lang="zh-CN" altLang="en-US" sz="3200" b="1" dirty="0">
                <a:latin typeface="等线" panose="02010600030101010101" pitchFamily="2" charset="-122"/>
              </a:rPr>
              <a:t>基于图像的异常区域检测</a:t>
            </a:r>
          </a:p>
          <a:p>
            <a:pPr lvl="0" algn="ctr"/>
            <a:r>
              <a:rPr lang="en-US" altLang="zh-CN" sz="2000" dirty="0" smtClean="0">
                <a:solidFill>
                  <a:prstClr val="black"/>
                </a:solidFill>
                <a:latin typeface="等线" panose="02010600030101010101" pitchFamily="2" charset="-122"/>
              </a:rPr>
              <a:t>—— </a:t>
            </a:r>
            <a:r>
              <a:rPr lang="en-US" altLang="zh-CN" sz="2000" b="1" dirty="0" smtClean="0">
                <a:latin typeface="等线" panose="02010600030101010101" pitchFamily="2" charset="-122"/>
              </a:rPr>
              <a:t> </a:t>
            </a:r>
            <a:r>
              <a:rPr lang="zh-CN" altLang="en-US" sz="2000" b="1" dirty="0">
                <a:latin typeface="等线" panose="02010600030101010101" pitchFamily="2" charset="-122"/>
              </a:rPr>
              <a:t>检测主要造成异常的子区域 </a:t>
            </a:r>
            <a:r>
              <a:rPr lang="en-US" altLang="zh-CN" sz="2000" b="1" dirty="0" smtClean="0">
                <a:latin typeface="等线" panose="02010600030101010101" pitchFamily="2" charset="-122"/>
              </a:rPr>
              <a:t>——</a:t>
            </a:r>
            <a:endParaRPr lang="en-US" altLang="zh-CN" sz="2000" b="1" dirty="0">
              <a:latin typeface="等线" panose="02010600030101010101" pitchFamily="2" charset="-122"/>
            </a:endParaRPr>
          </a:p>
        </p:txBody>
      </p:sp>
      <p:pic>
        <p:nvPicPr>
          <p:cNvPr id="16" name="图片 15"/>
          <p:cNvPicPr>
            <a:picLocks noChangeAspect="1"/>
          </p:cNvPicPr>
          <p:nvPr/>
        </p:nvPicPr>
        <p:blipFill>
          <a:blip r:embed="rId3" cstate="hq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87680" y="2204864"/>
            <a:ext cx="7557794" cy="4105288"/>
          </a:xfrm>
          <a:prstGeom prst="rect">
            <a:avLst/>
          </a:prstGeom>
        </p:spPr>
      </p:pic>
    </p:spTree>
    <p:extLst>
      <p:ext uri="{BB962C8B-B14F-4D97-AF65-F5344CB8AC3E}">
        <p14:creationId xmlns:p14="http://schemas.microsoft.com/office/powerpoint/2010/main" val="14934203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60848"/>
            <a:ext cx="9144000" cy="2736304"/>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文本框 2"/>
          <p:cNvSpPr txBox="1"/>
          <p:nvPr/>
        </p:nvSpPr>
        <p:spPr>
          <a:xfrm>
            <a:off x="1358245" y="2649223"/>
            <a:ext cx="6427510" cy="1107996"/>
          </a:xfrm>
          <a:prstGeom prst="rect">
            <a:avLst/>
          </a:prstGeom>
          <a:noFill/>
        </p:spPr>
        <p:txBody>
          <a:bodyPr wrap="square" rtlCol="0">
            <a:spAutoFit/>
          </a:bodyPr>
          <a:lstStyle/>
          <a:p>
            <a:pPr algn="ctr" defTabSz="685658"/>
            <a:r>
              <a:rPr lang="en-US" altLang="zh-CN" sz="6600" dirty="0" smtClean="0">
                <a:solidFill>
                  <a:prstClr val="white"/>
                </a:solidFill>
                <a:latin typeface="等线" panose="02010600030101010101" pitchFamily="2" charset="-122"/>
              </a:rPr>
              <a:t>Thanks!</a:t>
            </a:r>
            <a:endParaRPr lang="zh-CN" altLang="en-US" sz="6600" dirty="0">
              <a:solidFill>
                <a:prstClr val="white"/>
              </a:solidFill>
              <a:latin typeface="等线" panose="02010600030101010101" pitchFamily="2" charset="-122"/>
            </a:endParaRPr>
          </a:p>
        </p:txBody>
      </p:sp>
      <p:sp>
        <p:nvSpPr>
          <p:cNvPr id="4" name="文本框 3"/>
          <p:cNvSpPr txBox="1"/>
          <p:nvPr/>
        </p:nvSpPr>
        <p:spPr>
          <a:xfrm>
            <a:off x="2486911" y="4149079"/>
            <a:ext cx="1800493" cy="369332"/>
          </a:xfrm>
          <a:prstGeom prst="rect">
            <a:avLst/>
          </a:prstGeom>
          <a:noFill/>
        </p:spPr>
        <p:txBody>
          <a:bodyPr wrap="none" rtlCol="0">
            <a:spAutoFit/>
          </a:bodyPr>
          <a:lstStyle/>
          <a:p>
            <a:r>
              <a:rPr lang="zh-CN" altLang="en-US" dirty="0">
                <a:solidFill>
                  <a:schemeClr val="bg1">
                    <a:lumMod val="95000"/>
                  </a:schemeClr>
                </a:solidFill>
                <a:latin typeface="微软雅黑" panose="020B0503020204020204" pitchFamily="34" charset="-122"/>
                <a:ea typeface="微软雅黑" panose="020B0503020204020204" pitchFamily="34" charset="-122"/>
              </a:rPr>
              <a:t>答辩人：林文鼎</a:t>
            </a:r>
          </a:p>
        </p:txBody>
      </p:sp>
      <p:sp>
        <p:nvSpPr>
          <p:cNvPr id="5" name="文本框 4"/>
          <p:cNvSpPr txBox="1"/>
          <p:nvPr/>
        </p:nvSpPr>
        <p:spPr>
          <a:xfrm>
            <a:off x="4915786" y="4157610"/>
            <a:ext cx="2223686" cy="369332"/>
          </a:xfrm>
          <a:prstGeom prst="rect">
            <a:avLst/>
          </a:prstGeom>
          <a:noFill/>
        </p:spPr>
        <p:txBody>
          <a:bodyPr wrap="none" rtlCol="0">
            <a:spAutoFit/>
          </a:bodyPr>
          <a:lstStyle/>
          <a:p>
            <a:r>
              <a:rPr lang="zh-CN" altLang="en-US" dirty="0">
                <a:solidFill>
                  <a:schemeClr val="bg1">
                    <a:lumMod val="95000"/>
                  </a:schemeClr>
                </a:solidFill>
                <a:latin typeface="微软雅黑" panose="020B0503020204020204" pitchFamily="34" charset="-122"/>
                <a:ea typeface="微软雅黑" panose="020B0503020204020204" pitchFamily="34" charset="-122"/>
              </a:rPr>
              <a:t>学号：</a:t>
            </a:r>
            <a:r>
              <a:rPr lang="en-US" altLang="zh-CN" dirty="0">
                <a:solidFill>
                  <a:schemeClr val="bg1">
                    <a:lumMod val="95000"/>
                  </a:schemeClr>
                </a:solidFill>
                <a:latin typeface="微软雅黑" panose="020B0503020204020204" pitchFamily="34" charset="-122"/>
                <a:ea typeface="微软雅黑" panose="020B0503020204020204" pitchFamily="34" charset="-122"/>
              </a:rPr>
              <a:t>2014210328</a:t>
            </a:r>
            <a:endParaRPr lang="zh-CN" altLang="en-US"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07503" y="309136"/>
            <a:ext cx="3452645" cy="1016795"/>
            <a:chOff x="252625" y="400050"/>
            <a:chExt cx="3489669" cy="1027699"/>
          </a:xfrm>
        </p:grpSpPr>
        <p:sp>
          <p:nvSpPr>
            <p:cNvPr id="13" name="文本框 12"/>
            <p:cNvSpPr txBox="1"/>
            <p:nvPr/>
          </p:nvSpPr>
          <p:spPr>
            <a:xfrm>
              <a:off x="1378109" y="465465"/>
              <a:ext cx="2364185" cy="528831"/>
            </a:xfrm>
            <a:prstGeom prst="rect">
              <a:avLst/>
            </a:prstGeom>
            <a:noFill/>
          </p:spPr>
          <p:txBody>
            <a:bodyPr wrap="none" rtlCol="0">
              <a:spAutoFit/>
            </a:bodyPr>
            <a:lstStyle/>
            <a:p>
              <a:r>
                <a:rPr lang="zh-CN" altLang="en-US" sz="2800" dirty="0">
                  <a:solidFill>
                    <a:srgbClr val="0553A7"/>
                  </a:solidFill>
                  <a:latin typeface="微软雅黑" panose="020B0503020204020204" pitchFamily="34" charset="-122"/>
                  <a:ea typeface="微软雅黑" panose="020B0503020204020204" pitchFamily="34" charset="-122"/>
                </a:rPr>
                <a:t>北京邮电大学</a:t>
              </a:r>
            </a:p>
          </p:txBody>
        </p:sp>
        <p:sp>
          <p:nvSpPr>
            <p:cNvPr id="16" name="文本框 15"/>
            <p:cNvSpPr txBox="1"/>
            <p:nvPr/>
          </p:nvSpPr>
          <p:spPr>
            <a:xfrm>
              <a:off x="1443052" y="979580"/>
              <a:ext cx="2124396" cy="342185"/>
            </a:xfrm>
            <a:prstGeom prst="rect">
              <a:avLst/>
            </a:prstGeom>
            <a:noFill/>
          </p:spPr>
          <p:txBody>
            <a:bodyPr wrap="none" rtlCol="0">
              <a:spAutoFit/>
            </a:bodyPr>
            <a:lstStyle/>
            <a:p>
              <a:r>
                <a:rPr lang="en-US" altLang="zh-CN" sz="1600" dirty="0">
                  <a:solidFill>
                    <a:srgbClr val="0553A7"/>
                  </a:solidFill>
                  <a:latin typeface="微软雅黑" panose="020B0503020204020204" pitchFamily="34" charset="-122"/>
                  <a:ea typeface="微软雅黑" panose="020B0503020204020204" pitchFamily="34" charset="-122"/>
                </a:rPr>
                <a:t>2018</a:t>
              </a:r>
              <a:r>
                <a:rPr lang="zh-CN" altLang="en-US" sz="1600" dirty="0">
                  <a:solidFill>
                    <a:srgbClr val="0553A7"/>
                  </a:solidFill>
                  <a:latin typeface="微软雅黑" panose="020B0503020204020204" pitchFamily="34" charset="-122"/>
                  <a:ea typeface="微软雅黑" panose="020B0503020204020204" pitchFamily="34" charset="-122"/>
                </a:rPr>
                <a:t>本科毕业生答辩</a:t>
              </a:r>
            </a:p>
          </p:txBody>
        </p:sp>
        <p:pic>
          <p:nvPicPr>
            <p:cNvPr id="27" name="图片 2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52625" y="400050"/>
              <a:ext cx="1027699" cy="1027699"/>
            </a:xfrm>
            <a:prstGeom prst="rect">
              <a:avLst/>
            </a:prstGeom>
          </p:spPr>
        </p:pic>
      </p:grpSp>
      <p:sp>
        <p:nvSpPr>
          <p:cNvPr id="31" name="AutoShape 3"/>
          <p:cNvSpPr>
            <a:spLocks noChangeAspect="1" noChangeArrowheads="1" noTextEdit="1"/>
          </p:cNvSpPr>
          <p:nvPr/>
        </p:nvSpPr>
        <p:spPr bwMode="auto">
          <a:xfrm>
            <a:off x="2141730" y="7202574"/>
            <a:ext cx="2676525" cy="2099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2" name="Freeform 5"/>
          <p:cNvSpPr>
            <a:spLocks noEditPoints="1"/>
          </p:cNvSpPr>
          <p:nvPr/>
        </p:nvSpPr>
        <p:spPr bwMode="auto">
          <a:xfrm>
            <a:off x="7511926" y="5517232"/>
            <a:ext cx="1618306" cy="1270292"/>
          </a:xfrm>
          <a:custGeom>
            <a:avLst/>
            <a:gdLst>
              <a:gd name="T0" fmla="*/ 534 w 2878"/>
              <a:gd name="T1" fmla="*/ 1131 h 2253"/>
              <a:gd name="T2" fmla="*/ 534 w 2878"/>
              <a:gd name="T3" fmla="*/ 1973 h 2253"/>
              <a:gd name="T4" fmla="*/ 1439 w 2878"/>
              <a:gd name="T5" fmla="*/ 2253 h 2253"/>
              <a:gd name="T6" fmla="*/ 2344 w 2878"/>
              <a:gd name="T7" fmla="*/ 1973 h 2253"/>
              <a:gd name="T8" fmla="*/ 2344 w 2878"/>
              <a:gd name="T9" fmla="*/ 1131 h 2253"/>
              <a:gd name="T10" fmla="*/ 1439 w 2878"/>
              <a:gd name="T11" fmla="*/ 1611 h 2253"/>
              <a:gd name="T12" fmla="*/ 534 w 2878"/>
              <a:gd name="T13" fmla="*/ 1131 h 2253"/>
              <a:gd name="T14" fmla="*/ 2706 w 2878"/>
              <a:gd name="T15" fmla="*/ 1195 h 2253"/>
              <a:gd name="T16" fmla="*/ 2706 w 2878"/>
              <a:gd name="T17" fmla="*/ 805 h 2253"/>
              <a:gd name="T18" fmla="*/ 2878 w 2878"/>
              <a:gd name="T19" fmla="*/ 724 h 2253"/>
              <a:gd name="T20" fmla="*/ 1439 w 2878"/>
              <a:gd name="T21" fmla="*/ 0 h 2253"/>
              <a:gd name="T22" fmla="*/ 0 w 2878"/>
              <a:gd name="T23" fmla="*/ 715 h 2253"/>
              <a:gd name="T24" fmla="*/ 1439 w 2878"/>
              <a:gd name="T25" fmla="*/ 1430 h 2253"/>
              <a:gd name="T26" fmla="*/ 2525 w 2878"/>
              <a:gd name="T27" fmla="*/ 887 h 2253"/>
              <a:gd name="T28" fmla="*/ 2525 w 2878"/>
              <a:gd name="T29" fmla="*/ 1185 h 2253"/>
              <a:gd name="T30" fmla="*/ 2434 w 2878"/>
              <a:gd name="T31" fmla="*/ 1339 h 2253"/>
              <a:gd name="T32" fmla="*/ 2615 w 2878"/>
              <a:gd name="T33" fmla="*/ 1520 h 2253"/>
              <a:gd name="T34" fmla="*/ 2796 w 2878"/>
              <a:gd name="T35" fmla="*/ 1339 h 2253"/>
              <a:gd name="T36" fmla="*/ 2706 w 2878"/>
              <a:gd name="T37" fmla="*/ 1195 h 2253"/>
              <a:gd name="T38" fmla="*/ 2706 w 2878"/>
              <a:gd name="T39" fmla="*/ 1195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8" h="2253">
                <a:moveTo>
                  <a:pt x="534" y="1131"/>
                </a:moveTo>
                <a:cubicBezTo>
                  <a:pt x="534" y="1973"/>
                  <a:pt x="534" y="1973"/>
                  <a:pt x="534" y="1973"/>
                </a:cubicBezTo>
                <a:cubicBezTo>
                  <a:pt x="778" y="2145"/>
                  <a:pt x="1095" y="2253"/>
                  <a:pt x="1439" y="2253"/>
                </a:cubicBezTo>
                <a:cubicBezTo>
                  <a:pt x="1783" y="2253"/>
                  <a:pt x="2100" y="2145"/>
                  <a:pt x="2344" y="1973"/>
                </a:cubicBezTo>
                <a:cubicBezTo>
                  <a:pt x="2344" y="1131"/>
                  <a:pt x="2344" y="1131"/>
                  <a:pt x="2344" y="1131"/>
                </a:cubicBezTo>
                <a:cubicBezTo>
                  <a:pt x="1439" y="1611"/>
                  <a:pt x="1439" y="1611"/>
                  <a:pt x="1439" y="1611"/>
                </a:cubicBezTo>
                <a:cubicBezTo>
                  <a:pt x="534" y="1131"/>
                  <a:pt x="534" y="1131"/>
                  <a:pt x="534" y="1131"/>
                </a:cubicBezTo>
                <a:close/>
                <a:moveTo>
                  <a:pt x="2706" y="1195"/>
                </a:moveTo>
                <a:cubicBezTo>
                  <a:pt x="2706" y="805"/>
                  <a:pt x="2706" y="805"/>
                  <a:pt x="2706" y="805"/>
                </a:cubicBezTo>
                <a:cubicBezTo>
                  <a:pt x="2878" y="724"/>
                  <a:pt x="2878" y="724"/>
                  <a:pt x="2878" y="724"/>
                </a:cubicBezTo>
                <a:cubicBezTo>
                  <a:pt x="1439" y="0"/>
                  <a:pt x="1439" y="0"/>
                  <a:pt x="1439" y="0"/>
                </a:cubicBezTo>
                <a:cubicBezTo>
                  <a:pt x="0" y="715"/>
                  <a:pt x="0" y="715"/>
                  <a:pt x="0" y="715"/>
                </a:cubicBezTo>
                <a:cubicBezTo>
                  <a:pt x="1439" y="1430"/>
                  <a:pt x="1439" y="1430"/>
                  <a:pt x="1439" y="1430"/>
                </a:cubicBezTo>
                <a:cubicBezTo>
                  <a:pt x="2525" y="887"/>
                  <a:pt x="2525" y="887"/>
                  <a:pt x="2525" y="887"/>
                </a:cubicBezTo>
                <a:cubicBezTo>
                  <a:pt x="2525" y="1185"/>
                  <a:pt x="2525" y="1185"/>
                  <a:pt x="2525" y="1185"/>
                </a:cubicBezTo>
                <a:cubicBezTo>
                  <a:pt x="2471" y="1213"/>
                  <a:pt x="2434" y="1276"/>
                  <a:pt x="2434" y="1339"/>
                </a:cubicBezTo>
                <a:cubicBezTo>
                  <a:pt x="2434" y="1439"/>
                  <a:pt x="2516" y="1520"/>
                  <a:pt x="2615" y="1520"/>
                </a:cubicBezTo>
                <a:cubicBezTo>
                  <a:pt x="2715" y="1520"/>
                  <a:pt x="2796" y="1439"/>
                  <a:pt x="2796" y="1339"/>
                </a:cubicBezTo>
                <a:cubicBezTo>
                  <a:pt x="2796" y="1285"/>
                  <a:pt x="2760" y="1222"/>
                  <a:pt x="2706" y="1195"/>
                </a:cubicBezTo>
                <a:cubicBezTo>
                  <a:pt x="2706" y="1195"/>
                  <a:pt x="2706" y="1195"/>
                  <a:pt x="2706" y="1195"/>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34" name="Freeform 5"/>
          <p:cNvSpPr>
            <a:spLocks noEditPoints="1"/>
          </p:cNvSpPr>
          <p:nvPr/>
        </p:nvSpPr>
        <p:spPr bwMode="auto">
          <a:xfrm>
            <a:off x="2257425" y="4218228"/>
            <a:ext cx="266344" cy="209067"/>
          </a:xfrm>
          <a:custGeom>
            <a:avLst/>
            <a:gdLst>
              <a:gd name="T0" fmla="*/ 534 w 2878"/>
              <a:gd name="T1" fmla="*/ 1131 h 2253"/>
              <a:gd name="T2" fmla="*/ 534 w 2878"/>
              <a:gd name="T3" fmla="*/ 1973 h 2253"/>
              <a:gd name="T4" fmla="*/ 1439 w 2878"/>
              <a:gd name="T5" fmla="*/ 2253 h 2253"/>
              <a:gd name="T6" fmla="*/ 2344 w 2878"/>
              <a:gd name="T7" fmla="*/ 1973 h 2253"/>
              <a:gd name="T8" fmla="*/ 2344 w 2878"/>
              <a:gd name="T9" fmla="*/ 1131 h 2253"/>
              <a:gd name="T10" fmla="*/ 1439 w 2878"/>
              <a:gd name="T11" fmla="*/ 1611 h 2253"/>
              <a:gd name="T12" fmla="*/ 534 w 2878"/>
              <a:gd name="T13" fmla="*/ 1131 h 2253"/>
              <a:gd name="T14" fmla="*/ 2706 w 2878"/>
              <a:gd name="T15" fmla="*/ 1195 h 2253"/>
              <a:gd name="T16" fmla="*/ 2706 w 2878"/>
              <a:gd name="T17" fmla="*/ 805 h 2253"/>
              <a:gd name="T18" fmla="*/ 2878 w 2878"/>
              <a:gd name="T19" fmla="*/ 724 h 2253"/>
              <a:gd name="T20" fmla="*/ 1439 w 2878"/>
              <a:gd name="T21" fmla="*/ 0 h 2253"/>
              <a:gd name="T22" fmla="*/ 0 w 2878"/>
              <a:gd name="T23" fmla="*/ 715 h 2253"/>
              <a:gd name="T24" fmla="*/ 1439 w 2878"/>
              <a:gd name="T25" fmla="*/ 1430 h 2253"/>
              <a:gd name="T26" fmla="*/ 2525 w 2878"/>
              <a:gd name="T27" fmla="*/ 887 h 2253"/>
              <a:gd name="T28" fmla="*/ 2525 w 2878"/>
              <a:gd name="T29" fmla="*/ 1185 h 2253"/>
              <a:gd name="T30" fmla="*/ 2434 w 2878"/>
              <a:gd name="T31" fmla="*/ 1339 h 2253"/>
              <a:gd name="T32" fmla="*/ 2615 w 2878"/>
              <a:gd name="T33" fmla="*/ 1520 h 2253"/>
              <a:gd name="T34" fmla="*/ 2796 w 2878"/>
              <a:gd name="T35" fmla="*/ 1339 h 2253"/>
              <a:gd name="T36" fmla="*/ 2706 w 2878"/>
              <a:gd name="T37" fmla="*/ 1195 h 2253"/>
              <a:gd name="T38" fmla="*/ 2706 w 2878"/>
              <a:gd name="T39" fmla="*/ 1195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8" h="2253">
                <a:moveTo>
                  <a:pt x="534" y="1131"/>
                </a:moveTo>
                <a:cubicBezTo>
                  <a:pt x="534" y="1973"/>
                  <a:pt x="534" y="1973"/>
                  <a:pt x="534" y="1973"/>
                </a:cubicBezTo>
                <a:cubicBezTo>
                  <a:pt x="778" y="2145"/>
                  <a:pt x="1095" y="2253"/>
                  <a:pt x="1439" y="2253"/>
                </a:cubicBezTo>
                <a:cubicBezTo>
                  <a:pt x="1783" y="2253"/>
                  <a:pt x="2100" y="2145"/>
                  <a:pt x="2344" y="1973"/>
                </a:cubicBezTo>
                <a:cubicBezTo>
                  <a:pt x="2344" y="1131"/>
                  <a:pt x="2344" y="1131"/>
                  <a:pt x="2344" y="1131"/>
                </a:cubicBezTo>
                <a:cubicBezTo>
                  <a:pt x="1439" y="1611"/>
                  <a:pt x="1439" y="1611"/>
                  <a:pt x="1439" y="1611"/>
                </a:cubicBezTo>
                <a:cubicBezTo>
                  <a:pt x="534" y="1131"/>
                  <a:pt x="534" y="1131"/>
                  <a:pt x="534" y="1131"/>
                </a:cubicBezTo>
                <a:close/>
                <a:moveTo>
                  <a:pt x="2706" y="1195"/>
                </a:moveTo>
                <a:cubicBezTo>
                  <a:pt x="2706" y="805"/>
                  <a:pt x="2706" y="805"/>
                  <a:pt x="2706" y="805"/>
                </a:cubicBezTo>
                <a:cubicBezTo>
                  <a:pt x="2878" y="724"/>
                  <a:pt x="2878" y="724"/>
                  <a:pt x="2878" y="724"/>
                </a:cubicBezTo>
                <a:cubicBezTo>
                  <a:pt x="1439" y="0"/>
                  <a:pt x="1439" y="0"/>
                  <a:pt x="1439" y="0"/>
                </a:cubicBezTo>
                <a:cubicBezTo>
                  <a:pt x="0" y="715"/>
                  <a:pt x="0" y="715"/>
                  <a:pt x="0" y="715"/>
                </a:cubicBezTo>
                <a:cubicBezTo>
                  <a:pt x="1439" y="1430"/>
                  <a:pt x="1439" y="1430"/>
                  <a:pt x="1439" y="1430"/>
                </a:cubicBezTo>
                <a:cubicBezTo>
                  <a:pt x="2525" y="887"/>
                  <a:pt x="2525" y="887"/>
                  <a:pt x="2525" y="887"/>
                </a:cubicBezTo>
                <a:cubicBezTo>
                  <a:pt x="2525" y="1185"/>
                  <a:pt x="2525" y="1185"/>
                  <a:pt x="2525" y="1185"/>
                </a:cubicBezTo>
                <a:cubicBezTo>
                  <a:pt x="2471" y="1213"/>
                  <a:pt x="2434" y="1276"/>
                  <a:pt x="2434" y="1339"/>
                </a:cubicBezTo>
                <a:cubicBezTo>
                  <a:pt x="2434" y="1439"/>
                  <a:pt x="2516" y="1520"/>
                  <a:pt x="2615" y="1520"/>
                </a:cubicBezTo>
                <a:cubicBezTo>
                  <a:pt x="2715" y="1520"/>
                  <a:pt x="2796" y="1439"/>
                  <a:pt x="2796" y="1339"/>
                </a:cubicBezTo>
                <a:cubicBezTo>
                  <a:pt x="2796" y="1285"/>
                  <a:pt x="2760" y="1222"/>
                  <a:pt x="2706" y="1195"/>
                </a:cubicBezTo>
                <a:cubicBezTo>
                  <a:pt x="2706" y="1195"/>
                  <a:pt x="2706" y="1195"/>
                  <a:pt x="2706" y="1195"/>
                </a:cubicBezTo>
                <a:close/>
              </a:path>
            </a:pathLst>
          </a:custGeom>
          <a:solidFill>
            <a:srgbClr val="DD4E4A"/>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35" name="Freeform 5"/>
          <p:cNvSpPr>
            <a:spLocks noEditPoints="1"/>
          </p:cNvSpPr>
          <p:nvPr/>
        </p:nvSpPr>
        <p:spPr bwMode="auto">
          <a:xfrm>
            <a:off x="4696791" y="4218228"/>
            <a:ext cx="266344" cy="209067"/>
          </a:xfrm>
          <a:custGeom>
            <a:avLst/>
            <a:gdLst>
              <a:gd name="T0" fmla="*/ 534 w 2878"/>
              <a:gd name="T1" fmla="*/ 1131 h 2253"/>
              <a:gd name="T2" fmla="*/ 534 w 2878"/>
              <a:gd name="T3" fmla="*/ 1973 h 2253"/>
              <a:gd name="T4" fmla="*/ 1439 w 2878"/>
              <a:gd name="T5" fmla="*/ 2253 h 2253"/>
              <a:gd name="T6" fmla="*/ 2344 w 2878"/>
              <a:gd name="T7" fmla="*/ 1973 h 2253"/>
              <a:gd name="T8" fmla="*/ 2344 w 2878"/>
              <a:gd name="T9" fmla="*/ 1131 h 2253"/>
              <a:gd name="T10" fmla="*/ 1439 w 2878"/>
              <a:gd name="T11" fmla="*/ 1611 h 2253"/>
              <a:gd name="T12" fmla="*/ 534 w 2878"/>
              <a:gd name="T13" fmla="*/ 1131 h 2253"/>
              <a:gd name="T14" fmla="*/ 2706 w 2878"/>
              <a:gd name="T15" fmla="*/ 1195 h 2253"/>
              <a:gd name="T16" fmla="*/ 2706 w 2878"/>
              <a:gd name="T17" fmla="*/ 805 h 2253"/>
              <a:gd name="T18" fmla="*/ 2878 w 2878"/>
              <a:gd name="T19" fmla="*/ 724 h 2253"/>
              <a:gd name="T20" fmla="*/ 1439 w 2878"/>
              <a:gd name="T21" fmla="*/ 0 h 2253"/>
              <a:gd name="T22" fmla="*/ 0 w 2878"/>
              <a:gd name="T23" fmla="*/ 715 h 2253"/>
              <a:gd name="T24" fmla="*/ 1439 w 2878"/>
              <a:gd name="T25" fmla="*/ 1430 h 2253"/>
              <a:gd name="T26" fmla="*/ 2525 w 2878"/>
              <a:gd name="T27" fmla="*/ 887 h 2253"/>
              <a:gd name="T28" fmla="*/ 2525 w 2878"/>
              <a:gd name="T29" fmla="*/ 1185 h 2253"/>
              <a:gd name="T30" fmla="*/ 2434 w 2878"/>
              <a:gd name="T31" fmla="*/ 1339 h 2253"/>
              <a:gd name="T32" fmla="*/ 2615 w 2878"/>
              <a:gd name="T33" fmla="*/ 1520 h 2253"/>
              <a:gd name="T34" fmla="*/ 2796 w 2878"/>
              <a:gd name="T35" fmla="*/ 1339 h 2253"/>
              <a:gd name="T36" fmla="*/ 2706 w 2878"/>
              <a:gd name="T37" fmla="*/ 1195 h 2253"/>
              <a:gd name="T38" fmla="*/ 2706 w 2878"/>
              <a:gd name="T39" fmla="*/ 1195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8" h="2253">
                <a:moveTo>
                  <a:pt x="534" y="1131"/>
                </a:moveTo>
                <a:cubicBezTo>
                  <a:pt x="534" y="1973"/>
                  <a:pt x="534" y="1973"/>
                  <a:pt x="534" y="1973"/>
                </a:cubicBezTo>
                <a:cubicBezTo>
                  <a:pt x="778" y="2145"/>
                  <a:pt x="1095" y="2253"/>
                  <a:pt x="1439" y="2253"/>
                </a:cubicBezTo>
                <a:cubicBezTo>
                  <a:pt x="1783" y="2253"/>
                  <a:pt x="2100" y="2145"/>
                  <a:pt x="2344" y="1973"/>
                </a:cubicBezTo>
                <a:cubicBezTo>
                  <a:pt x="2344" y="1131"/>
                  <a:pt x="2344" y="1131"/>
                  <a:pt x="2344" y="1131"/>
                </a:cubicBezTo>
                <a:cubicBezTo>
                  <a:pt x="1439" y="1611"/>
                  <a:pt x="1439" y="1611"/>
                  <a:pt x="1439" y="1611"/>
                </a:cubicBezTo>
                <a:cubicBezTo>
                  <a:pt x="534" y="1131"/>
                  <a:pt x="534" y="1131"/>
                  <a:pt x="534" y="1131"/>
                </a:cubicBezTo>
                <a:close/>
                <a:moveTo>
                  <a:pt x="2706" y="1195"/>
                </a:moveTo>
                <a:cubicBezTo>
                  <a:pt x="2706" y="805"/>
                  <a:pt x="2706" y="805"/>
                  <a:pt x="2706" y="805"/>
                </a:cubicBezTo>
                <a:cubicBezTo>
                  <a:pt x="2878" y="724"/>
                  <a:pt x="2878" y="724"/>
                  <a:pt x="2878" y="724"/>
                </a:cubicBezTo>
                <a:cubicBezTo>
                  <a:pt x="1439" y="0"/>
                  <a:pt x="1439" y="0"/>
                  <a:pt x="1439" y="0"/>
                </a:cubicBezTo>
                <a:cubicBezTo>
                  <a:pt x="0" y="715"/>
                  <a:pt x="0" y="715"/>
                  <a:pt x="0" y="715"/>
                </a:cubicBezTo>
                <a:cubicBezTo>
                  <a:pt x="1439" y="1430"/>
                  <a:pt x="1439" y="1430"/>
                  <a:pt x="1439" y="1430"/>
                </a:cubicBezTo>
                <a:cubicBezTo>
                  <a:pt x="2525" y="887"/>
                  <a:pt x="2525" y="887"/>
                  <a:pt x="2525" y="887"/>
                </a:cubicBezTo>
                <a:cubicBezTo>
                  <a:pt x="2525" y="1185"/>
                  <a:pt x="2525" y="1185"/>
                  <a:pt x="2525" y="1185"/>
                </a:cubicBezTo>
                <a:cubicBezTo>
                  <a:pt x="2471" y="1213"/>
                  <a:pt x="2434" y="1276"/>
                  <a:pt x="2434" y="1339"/>
                </a:cubicBezTo>
                <a:cubicBezTo>
                  <a:pt x="2434" y="1439"/>
                  <a:pt x="2516" y="1520"/>
                  <a:pt x="2615" y="1520"/>
                </a:cubicBezTo>
                <a:cubicBezTo>
                  <a:pt x="2715" y="1520"/>
                  <a:pt x="2796" y="1439"/>
                  <a:pt x="2796" y="1339"/>
                </a:cubicBezTo>
                <a:cubicBezTo>
                  <a:pt x="2796" y="1285"/>
                  <a:pt x="2760" y="1222"/>
                  <a:pt x="2706" y="1195"/>
                </a:cubicBezTo>
                <a:cubicBezTo>
                  <a:pt x="2706" y="1195"/>
                  <a:pt x="2706" y="1195"/>
                  <a:pt x="2706" y="1195"/>
                </a:cubicBezTo>
                <a:close/>
              </a:path>
            </a:pathLst>
          </a:custGeom>
          <a:solidFill>
            <a:srgbClr val="DD4E4A"/>
          </a:solidFill>
          <a:ln>
            <a:noFill/>
          </a:ln>
        </p:spPr>
        <p:txBody>
          <a:bodyPr vert="horz" wrap="square" lIns="68580" tIns="34290" rIns="68580" bIns="34290" numCol="1" anchor="t" anchorCtr="0" compatLnSpc="1">
            <a:prstTxWarp prst="textNoShape">
              <a:avLst/>
            </a:prstTxWarp>
          </a:bodyPr>
          <a:lstStyle/>
          <a:p>
            <a:endParaRPr lang="zh-CN" altLang="en-US" sz="1350"/>
          </a:p>
        </p:txBody>
      </p:sp>
    </p:spTree>
    <p:extLst>
      <p:ext uri="{BB962C8B-B14F-4D97-AF65-F5344CB8AC3E}">
        <p14:creationId xmlns:p14="http://schemas.microsoft.com/office/powerpoint/2010/main" val="19475441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0839" y="0"/>
            <a:ext cx="9154839" cy="83671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文本框 26"/>
          <p:cNvSpPr txBox="1"/>
          <p:nvPr/>
        </p:nvSpPr>
        <p:spPr>
          <a:xfrm>
            <a:off x="352661" y="218301"/>
            <a:ext cx="1645859"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课题背景</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2" name="等腰三角形 31"/>
          <p:cNvSpPr/>
          <p:nvPr/>
        </p:nvSpPr>
        <p:spPr>
          <a:xfrm rot="10800000">
            <a:off x="1030382" y="836712"/>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33" name="文本框 32"/>
          <p:cNvSpPr txBox="1"/>
          <p:nvPr/>
        </p:nvSpPr>
        <p:spPr>
          <a:xfrm>
            <a:off x="2519178" y="218301"/>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数据概览</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770448" y="218301"/>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研究内容</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021718" y="220702"/>
            <a:ext cx="1493017"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总结展望</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3037954" y="1156487"/>
            <a:ext cx="3057248" cy="584775"/>
          </a:xfrm>
          <a:prstGeom prst="rect">
            <a:avLst/>
          </a:prstGeom>
        </p:spPr>
        <p:txBody>
          <a:bodyPr wrap="none">
            <a:spAutoFit/>
          </a:bodyPr>
          <a:lstStyle/>
          <a:p>
            <a:pPr algn="ctr"/>
            <a:r>
              <a:rPr lang="zh-CN" altLang="en-US" sz="3200" b="1" dirty="0" smtClean="0">
                <a:latin typeface="等线" panose="02010600030101010101" pitchFamily="2" charset="-122"/>
              </a:rPr>
              <a:t>课题意义与目标</a:t>
            </a:r>
            <a:endParaRPr lang="zh-CN" altLang="en-US" sz="3200" b="1" dirty="0">
              <a:latin typeface="等线" panose="02010600030101010101" pitchFamily="2" charset="-122"/>
            </a:endParaRPr>
          </a:p>
        </p:txBody>
      </p:sp>
      <p:sp>
        <p:nvSpPr>
          <p:cNvPr id="3" name="文本框 2"/>
          <p:cNvSpPr txBox="1"/>
          <p:nvPr/>
        </p:nvSpPr>
        <p:spPr>
          <a:xfrm>
            <a:off x="203129" y="5875831"/>
            <a:ext cx="4754702" cy="461665"/>
          </a:xfrm>
          <a:prstGeom prst="rect">
            <a:avLst/>
          </a:prstGeom>
          <a:noFill/>
        </p:spPr>
        <p:txBody>
          <a:bodyPr wrap="square" rtlCol="0">
            <a:spAutoFit/>
          </a:bodyPr>
          <a:lstStyle/>
          <a:p>
            <a:pPr marL="342900" indent="-342900" algn="ctr">
              <a:buFont typeface="Arial" panose="020B0604020202020204" pitchFamily="34" charset="0"/>
              <a:buChar char="•"/>
            </a:pPr>
            <a:r>
              <a:rPr lang="zh-CN" altLang="en-US" sz="2400" b="1" dirty="0" smtClean="0">
                <a:latin typeface="等线" panose="02010600030101010101" pitchFamily="2" charset="-122"/>
              </a:rPr>
              <a:t>检测时序定位数据的异常点  </a:t>
            </a:r>
            <a:endParaRPr lang="en-US" altLang="zh-CN" sz="2400" b="1" dirty="0" smtClean="0">
              <a:latin typeface="等线" panose="02010600030101010101" pitchFamily="2" charset="-122"/>
            </a:endParaRPr>
          </a:p>
        </p:txBody>
      </p:sp>
      <p:sp>
        <p:nvSpPr>
          <p:cNvPr id="4" name="矩形 3"/>
          <p:cNvSpPr/>
          <p:nvPr/>
        </p:nvSpPr>
        <p:spPr>
          <a:xfrm>
            <a:off x="2154310" y="1783839"/>
            <a:ext cx="4824536" cy="400110"/>
          </a:xfrm>
          <a:prstGeom prst="rect">
            <a:avLst/>
          </a:prstGeom>
        </p:spPr>
        <p:txBody>
          <a:bodyPr wrap="square">
            <a:spAutoFit/>
          </a:bodyPr>
          <a:lstStyle/>
          <a:p>
            <a:pPr algn="ctr"/>
            <a:r>
              <a:rPr lang="en-US" altLang="zh-CN" sz="2000" dirty="0" smtClean="0">
                <a:latin typeface="等线" panose="02010600030101010101" pitchFamily="2" charset="-122"/>
              </a:rPr>
              <a:t>—— </a:t>
            </a:r>
            <a:r>
              <a:rPr lang="zh-CN" altLang="en-US" sz="2000" dirty="0" smtClean="0">
                <a:latin typeface="等线" panose="02010600030101010101" pitchFamily="2" charset="-122"/>
              </a:rPr>
              <a:t>时序</a:t>
            </a:r>
            <a:r>
              <a:rPr lang="zh-CN" altLang="en-US" sz="2000" dirty="0">
                <a:latin typeface="等线" panose="02010600030101010101" pitchFamily="2" charset="-122"/>
              </a:rPr>
              <a:t>定位</a:t>
            </a:r>
            <a:r>
              <a:rPr lang="zh-CN" altLang="en-US" sz="2000" dirty="0" smtClean="0">
                <a:latin typeface="等线" panose="02010600030101010101" pitchFamily="2" charset="-122"/>
              </a:rPr>
              <a:t>数据的异常事件检测 </a:t>
            </a:r>
            <a:r>
              <a:rPr lang="en-US" altLang="zh-CN" sz="2000" dirty="0" smtClean="0">
                <a:latin typeface="等线" panose="02010600030101010101" pitchFamily="2" charset="-122"/>
              </a:rPr>
              <a:t>——</a:t>
            </a:r>
            <a:endParaRPr lang="zh-CN" altLang="en-US" sz="2000" dirty="0">
              <a:latin typeface="等线" panose="02010600030101010101" pitchFamily="2" charset="-122"/>
            </a:endParaRPr>
          </a:p>
        </p:txBody>
      </p:sp>
      <p:sp>
        <p:nvSpPr>
          <p:cNvPr id="5" name="文本框 4"/>
          <p:cNvSpPr txBox="1"/>
          <p:nvPr/>
        </p:nvSpPr>
        <p:spPr>
          <a:xfrm>
            <a:off x="4833633" y="5875831"/>
            <a:ext cx="3960440" cy="461665"/>
          </a:xfrm>
          <a:prstGeom prst="rect">
            <a:avLst/>
          </a:prstGeom>
          <a:noFill/>
        </p:spPr>
        <p:txBody>
          <a:bodyPr wrap="square" rtlCol="0">
            <a:spAutoFit/>
          </a:bodyPr>
          <a:lstStyle/>
          <a:p>
            <a:pPr marL="342900" indent="-342900" algn="ctr">
              <a:buFont typeface="Arial" panose="020B0604020202020204" pitchFamily="34" charset="0"/>
              <a:buChar char="•"/>
            </a:pPr>
            <a:r>
              <a:rPr lang="zh-CN" altLang="en-US" sz="2400" b="1" dirty="0">
                <a:latin typeface="等线" panose="02010600030101010101" pitchFamily="2" charset="-122"/>
              </a:rPr>
              <a:t>检测异常发生</a:t>
            </a:r>
            <a:r>
              <a:rPr lang="zh-CN" altLang="en-US" sz="2400" b="1" dirty="0" smtClean="0">
                <a:latin typeface="等线" panose="02010600030101010101" pitchFamily="2" charset="-122"/>
              </a:rPr>
              <a:t>的地理区域</a:t>
            </a:r>
            <a:endParaRPr lang="zh-CN" altLang="en-US" sz="2400" b="1" dirty="0">
              <a:latin typeface="等线" panose="02010600030101010101" pitchFamily="2" charset="-122"/>
            </a:endParaRPr>
          </a:p>
        </p:txBody>
      </p:sp>
      <p:grpSp>
        <p:nvGrpSpPr>
          <p:cNvPr id="19" name="组合 18"/>
          <p:cNvGrpSpPr/>
          <p:nvPr/>
        </p:nvGrpSpPr>
        <p:grpSpPr>
          <a:xfrm>
            <a:off x="1291806" y="2498204"/>
            <a:ext cx="6375079" cy="3054462"/>
            <a:chOff x="653186" y="2420888"/>
            <a:chExt cx="5431080" cy="2602168"/>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186" y="2420888"/>
              <a:ext cx="5431080" cy="2602168"/>
            </a:xfrm>
            <a:prstGeom prst="rect">
              <a:avLst/>
            </a:prstGeom>
          </p:spPr>
        </p:pic>
        <p:sp>
          <p:nvSpPr>
            <p:cNvPr id="16" name="文本框 15"/>
            <p:cNvSpPr txBox="1"/>
            <p:nvPr/>
          </p:nvSpPr>
          <p:spPr>
            <a:xfrm>
              <a:off x="2543489" y="3160925"/>
              <a:ext cx="2254126" cy="275312"/>
            </a:xfrm>
            <a:prstGeom prst="rect">
              <a:avLst/>
            </a:prstGeom>
            <a:noFill/>
            <a:ln>
              <a:solidFill>
                <a:schemeClr val="tx1"/>
              </a:solidFill>
            </a:ln>
          </p:spPr>
          <p:txBody>
            <a:bodyPr wrap="square" rtlCol="0" anchor="ctr" anchorCtr="0">
              <a:spAutoFit/>
            </a:bodyPr>
            <a:lstStyle/>
            <a:p>
              <a:pPr algn="ctr">
                <a:defRPr/>
              </a:pPr>
              <a:r>
                <a:rPr lang="zh-CN" altLang="en-US" sz="1500" dirty="0" smtClean="0">
                  <a:solidFill>
                    <a:prstClr val="black"/>
                  </a:solidFill>
                  <a:latin typeface="等线" panose="02010600030101010101" pitchFamily="2" charset="-122"/>
                  <a:ea typeface="等线" panose="02010600030101010101" pitchFamily="2" charset="-122"/>
                </a:rPr>
                <a:t>时序定位数据的异常点</a:t>
              </a:r>
              <a:endParaRPr lang="zh-CN" altLang="en-US" sz="1500" dirty="0">
                <a:solidFill>
                  <a:prstClr val="black"/>
                </a:solidFill>
                <a:latin typeface="等线" panose="02010600030101010101" pitchFamily="2" charset="-122"/>
                <a:ea typeface="等线" panose="02010600030101010101" pitchFamily="2" charset="-122"/>
              </a:endParaRPr>
            </a:p>
          </p:txBody>
        </p:sp>
        <p:cxnSp>
          <p:nvCxnSpPr>
            <p:cNvPr id="18" name="直接箭头连接符 17"/>
            <p:cNvCxnSpPr>
              <a:stCxn id="16" idx="2"/>
              <a:endCxn id="20" idx="0"/>
            </p:cNvCxnSpPr>
            <p:nvPr/>
          </p:nvCxnSpPr>
          <p:spPr>
            <a:xfrm>
              <a:off x="3670553" y="3436237"/>
              <a:ext cx="979129" cy="7400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椭圆 19"/>
            <p:cNvSpPr/>
            <p:nvPr/>
          </p:nvSpPr>
          <p:spPr>
            <a:xfrm>
              <a:off x="4540405" y="4176274"/>
              <a:ext cx="218552" cy="21855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42358437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0839" y="0"/>
            <a:ext cx="9154839" cy="83671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文本框 26"/>
          <p:cNvSpPr txBox="1"/>
          <p:nvPr/>
        </p:nvSpPr>
        <p:spPr>
          <a:xfrm>
            <a:off x="352661" y="218301"/>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课题背景</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2" name="等腰三角形 31"/>
          <p:cNvSpPr/>
          <p:nvPr/>
        </p:nvSpPr>
        <p:spPr>
          <a:xfrm rot="10800000">
            <a:off x="3203848" y="836712"/>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33" name="文本框 32"/>
          <p:cNvSpPr txBox="1"/>
          <p:nvPr/>
        </p:nvSpPr>
        <p:spPr>
          <a:xfrm>
            <a:off x="2519178" y="218301"/>
            <a:ext cx="1645859"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数据概览</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770448" y="218301"/>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研究内容</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021718" y="220702"/>
            <a:ext cx="1493017"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总结展望</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543108" y="1950723"/>
            <a:ext cx="4514631" cy="3654470"/>
          </a:xfrm>
          <a:prstGeom prst="rect">
            <a:avLst/>
          </a:prstGeom>
        </p:spPr>
      </p:pic>
      <p:sp>
        <p:nvSpPr>
          <p:cNvPr id="9" name="文本框 8"/>
          <p:cNvSpPr txBox="1"/>
          <p:nvPr/>
        </p:nvSpPr>
        <p:spPr>
          <a:xfrm>
            <a:off x="5436096" y="1950724"/>
            <a:ext cx="3184743" cy="1546577"/>
          </a:xfrm>
          <a:prstGeom prst="rect">
            <a:avLst/>
          </a:prstGeom>
          <a:noFill/>
        </p:spPr>
        <p:txBody>
          <a:bodyPr wrap="square" rtlCol="0">
            <a:spAutoFit/>
          </a:bodyPr>
          <a:lstStyle/>
          <a:p>
            <a:pPr>
              <a:lnSpc>
                <a:spcPct val="150000"/>
              </a:lnSpc>
            </a:pPr>
            <a:r>
              <a:rPr lang="en-US" altLang="zh-CN" sz="1500" dirty="0" err="1">
                <a:latin typeface="微软雅黑" panose="020B0503020204020204" pitchFamily="34" charset="-122"/>
                <a:ea typeface="微软雅黑" panose="020B0503020204020204" pitchFamily="34" charset="-122"/>
              </a:rPr>
              <a:t>GeoTIFF</a:t>
            </a:r>
            <a:r>
              <a:rPr lang="en-US" altLang="zh-CN" sz="1500" dirty="0">
                <a:latin typeface="微软雅黑" panose="020B0503020204020204" pitchFamily="34" charset="-122"/>
                <a:ea typeface="微软雅黑" panose="020B0503020204020204" pitchFamily="34" charset="-122"/>
              </a:rPr>
              <a:t> </a:t>
            </a:r>
            <a:r>
              <a:rPr lang="en-US" altLang="zh-CN" sz="1500" b="1" dirty="0">
                <a:latin typeface="微软雅黑" panose="020B0503020204020204" pitchFamily="34" charset="-122"/>
                <a:ea typeface="微软雅黑" panose="020B0503020204020204" pitchFamily="34" charset="-122"/>
              </a:rPr>
              <a:t>(113*150</a:t>
            </a:r>
            <a:r>
              <a:rPr lang="en-US" altLang="zh-CN" sz="1500" b="1" dirty="0" smtClean="0">
                <a:latin typeface="微软雅黑" panose="020B0503020204020204" pitchFamily="34" charset="-122"/>
                <a:ea typeface="微软雅黑" panose="020B0503020204020204" pitchFamily="34" charset="-122"/>
              </a:rPr>
              <a:t>)</a:t>
            </a:r>
            <a:endParaRPr lang="en-US" altLang="zh-CN" sz="1500" b="1" dirty="0">
              <a:latin typeface="微软雅黑" panose="020B0503020204020204" pitchFamily="34" charset="-122"/>
              <a:ea typeface="微软雅黑" panose="020B0503020204020204" pitchFamily="34" charset="-122"/>
            </a:endParaRPr>
          </a:p>
          <a:p>
            <a:pPr>
              <a:lnSpc>
                <a:spcPct val="150000"/>
              </a:lnSpc>
            </a:pPr>
            <a:r>
              <a:rPr lang="zh-CN" altLang="en-US" sz="1500" b="1" dirty="0">
                <a:latin typeface="微软雅黑" panose="020B0503020204020204" pitchFamily="34" charset="-122"/>
                <a:ea typeface="微软雅黑" panose="020B0503020204020204" pitchFamily="34" charset="-122"/>
              </a:rPr>
              <a:t>纬度</a:t>
            </a:r>
            <a:r>
              <a:rPr lang="zh-CN" altLang="en-US" sz="1500" dirty="0" smtClean="0">
                <a:latin typeface="微软雅黑" panose="020B0503020204020204" pitchFamily="34" charset="-122"/>
                <a:ea typeface="微软雅黑" panose="020B0503020204020204" pitchFamily="34" charset="-122"/>
              </a:rPr>
              <a:t>：</a:t>
            </a:r>
            <a:r>
              <a:rPr lang="en-US" altLang="zh-CN" sz="1500" dirty="0">
                <a:latin typeface="微软雅黑" panose="020B0503020204020204" pitchFamily="34" charset="-122"/>
                <a:ea typeface="微软雅黑" panose="020B0503020204020204" pitchFamily="34" charset="-122"/>
              </a:rPr>
              <a:t>[21.54-22.67]</a:t>
            </a:r>
          </a:p>
          <a:p>
            <a:pPr>
              <a:lnSpc>
                <a:spcPct val="150000"/>
              </a:lnSpc>
            </a:pPr>
            <a:r>
              <a:rPr lang="zh-CN" altLang="en-US" sz="1500" b="1" dirty="0">
                <a:latin typeface="微软雅黑" panose="020B0503020204020204" pitchFamily="34" charset="-122"/>
                <a:ea typeface="微软雅黑" panose="020B0503020204020204" pitchFamily="34" charset="-122"/>
              </a:rPr>
              <a:t>经度</a:t>
            </a:r>
            <a:r>
              <a:rPr lang="zh-CN" altLang="en-US" sz="1500" dirty="0" smtClean="0">
                <a:latin typeface="微软雅黑" panose="020B0503020204020204" pitchFamily="34" charset="-122"/>
                <a:ea typeface="微软雅黑" panose="020B0503020204020204" pitchFamily="34" charset="-122"/>
              </a:rPr>
              <a:t>：</a:t>
            </a:r>
            <a:r>
              <a:rPr lang="en-US" altLang="zh-CN" sz="1500" dirty="0">
                <a:latin typeface="微软雅黑" panose="020B0503020204020204" pitchFamily="34" charset="-122"/>
                <a:ea typeface="微软雅黑" panose="020B0503020204020204" pitchFamily="34" charset="-122"/>
              </a:rPr>
              <a:t>[112.27-113.77</a:t>
            </a:r>
            <a:r>
              <a:rPr lang="en-US" altLang="zh-CN" sz="1500" dirty="0" smtClean="0">
                <a:latin typeface="微软雅黑" panose="020B0503020204020204" pitchFamily="34" charset="-122"/>
                <a:ea typeface="微软雅黑" panose="020B0503020204020204" pitchFamily="34" charset="-122"/>
              </a:rPr>
              <a:t>]</a:t>
            </a:r>
          </a:p>
          <a:p>
            <a:pPr>
              <a:lnSpc>
                <a:spcPct val="150000"/>
              </a:lnSpc>
            </a:pPr>
            <a:r>
              <a:rPr lang="zh-CN" altLang="en-US" dirty="0">
                <a:latin typeface="微软雅黑" panose="020B0503020204020204" pitchFamily="34" charset="-122"/>
                <a:ea typeface="微软雅黑" panose="020B0503020204020204" pitchFamily="34" charset="-122"/>
              </a:rPr>
              <a:t>处于</a:t>
            </a:r>
            <a:r>
              <a:rPr lang="zh-CN" altLang="en-US" b="1" dirty="0" smtClean="0">
                <a:latin typeface="微软雅黑" panose="020B0503020204020204" pitchFamily="34" charset="-122"/>
                <a:ea typeface="微软雅黑" panose="020B0503020204020204" pitchFamily="34" charset="-122"/>
              </a:rPr>
              <a:t>珠海市</a:t>
            </a:r>
            <a:r>
              <a:rPr lang="zh-CN" altLang="en-US" dirty="0" smtClean="0">
                <a:latin typeface="微软雅黑" panose="020B0503020204020204" pitchFamily="34" charset="-122"/>
                <a:ea typeface="微软雅黑" panose="020B0503020204020204" pitchFamily="34" charset="-122"/>
              </a:rPr>
              <a:t>及</a:t>
            </a:r>
            <a:r>
              <a:rPr lang="zh-CN" altLang="en-US" b="1" dirty="0" smtClean="0">
                <a:latin typeface="微软雅黑" panose="020B0503020204020204" pitchFamily="34" charset="-122"/>
                <a:ea typeface="微软雅黑" panose="020B0503020204020204" pitchFamily="34" charset="-122"/>
              </a:rPr>
              <a:t>澳门</a:t>
            </a:r>
            <a:r>
              <a:rPr lang="zh-CN" altLang="en-US" dirty="0" smtClean="0">
                <a:latin typeface="微软雅黑" panose="020B0503020204020204" pitchFamily="34" charset="-122"/>
                <a:ea typeface="微软雅黑" panose="020B0503020204020204" pitchFamily="34" charset="-122"/>
              </a:rPr>
              <a:t>一带区域</a:t>
            </a:r>
            <a:endParaRPr lang="en-US" altLang="zh-CN" dirty="0">
              <a:latin typeface="微软雅黑" panose="020B0503020204020204" pitchFamily="34" charset="-122"/>
              <a:ea typeface="微软雅黑" panose="020B0503020204020204" pitchFamily="34" charset="-122"/>
            </a:endParaRPr>
          </a:p>
        </p:txBody>
      </p:sp>
      <p:sp>
        <p:nvSpPr>
          <p:cNvPr id="11" name="矩形 10"/>
          <p:cNvSpPr/>
          <p:nvPr/>
        </p:nvSpPr>
        <p:spPr>
          <a:xfrm>
            <a:off x="5451688" y="4651463"/>
            <a:ext cx="3015642" cy="784830"/>
          </a:xfrm>
          <a:prstGeom prst="rect">
            <a:avLst/>
          </a:prstGeom>
        </p:spPr>
        <p:txBody>
          <a:bodyPr wrap="square">
            <a:spAutoFit/>
          </a:bodyPr>
          <a:lstStyle/>
          <a:p>
            <a:pPr>
              <a:lnSpc>
                <a:spcPct val="150000"/>
              </a:lnSpc>
            </a:pPr>
            <a:r>
              <a:rPr lang="en-US" altLang="zh-CN" sz="1500" b="1" dirty="0">
                <a:latin typeface="微软雅黑" panose="020B0503020204020204" pitchFamily="34" charset="-122"/>
                <a:ea typeface="微软雅黑" panose="020B0503020204020204" pitchFamily="34" charset="-122"/>
              </a:rPr>
              <a:t>XY-LABEL</a:t>
            </a:r>
            <a:r>
              <a:rPr lang="zh-CN" altLang="en-US" sz="1500" dirty="0">
                <a:latin typeface="微软雅黑" panose="020B0503020204020204" pitchFamily="34" charset="-122"/>
                <a:ea typeface="微软雅黑" panose="020B0503020204020204" pitchFamily="34" charset="-122"/>
              </a:rPr>
              <a:t>：</a:t>
            </a:r>
            <a:r>
              <a:rPr lang="zh-CN" altLang="en-US" sz="1500" dirty="0" smtClean="0">
                <a:latin typeface="微软雅黑" panose="020B0503020204020204" pitchFamily="34" charset="-122"/>
                <a:ea typeface="微软雅黑" panose="020B0503020204020204" pitchFamily="34" charset="-122"/>
              </a:rPr>
              <a:t>经纬度</a:t>
            </a:r>
            <a:endParaRPr lang="en-US" altLang="zh-CN" sz="1500" dirty="0" smtClean="0">
              <a:latin typeface="微软雅黑" panose="020B0503020204020204" pitchFamily="34" charset="-122"/>
              <a:ea typeface="微软雅黑" panose="020B0503020204020204" pitchFamily="34" charset="-122"/>
            </a:endParaRPr>
          </a:p>
          <a:p>
            <a:pPr>
              <a:lnSpc>
                <a:spcPct val="150000"/>
              </a:lnSpc>
            </a:pPr>
            <a:r>
              <a:rPr lang="zh-CN" altLang="en-US" sz="1500" b="1" dirty="0">
                <a:latin typeface="微软雅黑" panose="020B0503020204020204" pitchFamily="34" charset="-122"/>
                <a:ea typeface="微软雅黑" panose="020B0503020204020204" pitchFamily="34" charset="-122"/>
              </a:rPr>
              <a:t>颜色深度</a:t>
            </a:r>
            <a:r>
              <a:rPr lang="zh-CN" altLang="en-US" sz="1500" dirty="0">
                <a:latin typeface="微软雅黑" panose="020B0503020204020204" pitchFamily="34" charset="-122"/>
                <a:ea typeface="微软雅黑" panose="020B0503020204020204" pitchFamily="34" charset="-122"/>
              </a:rPr>
              <a:t>：归一化后终端</a:t>
            </a:r>
            <a:r>
              <a:rPr lang="zh-CN" altLang="en-US" sz="1500" dirty="0" smtClean="0">
                <a:latin typeface="微软雅黑" panose="020B0503020204020204" pitchFamily="34" charset="-122"/>
                <a:ea typeface="微软雅黑" panose="020B0503020204020204" pitchFamily="34" charset="-122"/>
              </a:rPr>
              <a:t>密度</a:t>
            </a:r>
            <a:endParaRPr lang="zh-CN" altLang="en-US" sz="1500" dirty="0">
              <a:latin typeface="微软雅黑" panose="020B0503020204020204" pitchFamily="34" charset="-122"/>
              <a:ea typeface="微软雅黑" panose="020B0503020204020204" pitchFamily="34" charset="-122"/>
            </a:endParaRPr>
          </a:p>
        </p:txBody>
      </p:sp>
      <p:sp>
        <p:nvSpPr>
          <p:cNvPr id="12" name="矩形 11"/>
          <p:cNvSpPr/>
          <p:nvPr/>
        </p:nvSpPr>
        <p:spPr>
          <a:xfrm>
            <a:off x="5436096" y="3497301"/>
            <a:ext cx="3393999" cy="1131079"/>
          </a:xfrm>
          <a:prstGeom prst="rect">
            <a:avLst/>
          </a:prstGeom>
        </p:spPr>
        <p:txBody>
          <a:bodyPr wrap="square">
            <a:spAutoFit/>
          </a:bodyPr>
          <a:lstStyle/>
          <a:p>
            <a:pPr>
              <a:lnSpc>
                <a:spcPct val="150000"/>
              </a:lnSpc>
            </a:pPr>
            <a:r>
              <a:rPr lang="zh-CN" altLang="en-US" sz="1500" dirty="0" smtClean="0">
                <a:latin typeface="微软雅黑" panose="020B0503020204020204" pitchFamily="34" charset="-122"/>
                <a:ea typeface="微软雅黑" panose="020B0503020204020204" pitchFamily="34" charset="-122"/>
              </a:rPr>
              <a:t>每</a:t>
            </a:r>
            <a:r>
              <a:rPr lang="en-US" altLang="zh-CN" sz="1500" b="1" dirty="0" smtClean="0">
                <a:latin typeface="微软雅黑" panose="020B0503020204020204" pitchFamily="34" charset="-122"/>
                <a:ea typeface="微软雅黑" panose="020B0503020204020204" pitchFamily="34" charset="-122"/>
              </a:rPr>
              <a:t>1</a:t>
            </a:r>
            <a:r>
              <a:rPr lang="zh-CN" altLang="en-US" sz="1500" b="1" dirty="0" smtClean="0">
                <a:latin typeface="微软雅黑" panose="020B0503020204020204" pitchFamily="34" charset="-122"/>
                <a:ea typeface="微软雅黑" panose="020B0503020204020204" pitchFamily="34" charset="-122"/>
              </a:rPr>
              <a:t>像素</a:t>
            </a:r>
            <a:r>
              <a:rPr lang="zh-CN" altLang="en-US" sz="1500" b="1" dirty="0">
                <a:latin typeface="微软雅黑" panose="020B0503020204020204" pitchFamily="34" charset="-122"/>
                <a:ea typeface="微软雅黑" panose="020B0503020204020204" pitchFamily="34" charset="-122"/>
              </a:rPr>
              <a:t>点</a:t>
            </a:r>
            <a:r>
              <a:rPr lang="zh-CN" altLang="en-US" sz="1500" dirty="0">
                <a:latin typeface="微软雅黑" panose="020B0503020204020204" pitchFamily="34" charset="-122"/>
                <a:ea typeface="微软雅黑" panose="020B0503020204020204" pitchFamily="34" charset="-122"/>
              </a:rPr>
              <a:t>代表约</a:t>
            </a:r>
            <a:r>
              <a:rPr lang="en-US" altLang="zh-CN" sz="1500" b="1" dirty="0">
                <a:latin typeface="微软雅黑" panose="020B0503020204020204" pitchFamily="34" charset="-122"/>
                <a:ea typeface="微软雅黑" panose="020B0503020204020204" pitchFamily="34" charset="-122"/>
              </a:rPr>
              <a:t>1</a:t>
            </a:r>
            <a:r>
              <a:rPr lang="zh-CN" altLang="en-US" sz="1500" b="1" dirty="0">
                <a:latin typeface="微软雅黑" panose="020B0503020204020204" pitchFamily="34" charset="-122"/>
                <a:ea typeface="微软雅黑" panose="020B0503020204020204" pitchFamily="34" charset="-122"/>
              </a:rPr>
              <a:t>平方公里</a:t>
            </a:r>
            <a:r>
              <a:rPr lang="zh-CN" altLang="en-US" sz="1500" dirty="0">
                <a:latin typeface="微软雅黑" panose="020B0503020204020204" pitchFamily="34" charset="-122"/>
                <a:ea typeface="微软雅黑" panose="020B0503020204020204" pitchFamily="34" charset="-122"/>
              </a:rPr>
              <a:t>地理面积</a:t>
            </a:r>
            <a:endParaRPr lang="en-US" altLang="zh-CN" sz="1500" dirty="0">
              <a:latin typeface="微软雅黑" panose="020B0503020204020204" pitchFamily="34" charset="-122"/>
              <a:ea typeface="微软雅黑" panose="020B0503020204020204" pitchFamily="34" charset="-122"/>
            </a:endParaRPr>
          </a:p>
          <a:p>
            <a:pPr>
              <a:lnSpc>
                <a:spcPct val="150000"/>
              </a:lnSpc>
            </a:pPr>
            <a:r>
              <a:rPr lang="zh-CN" altLang="en-US" sz="1500" dirty="0">
                <a:latin typeface="微软雅黑" panose="020B0503020204020204" pitchFamily="34" charset="-122"/>
                <a:ea typeface="微软雅黑" panose="020B0503020204020204" pitchFamily="34" charset="-122"/>
              </a:rPr>
              <a:t>坐标上采集到的终端数量</a:t>
            </a:r>
            <a:endParaRPr lang="en-US" altLang="zh-CN" sz="1500" dirty="0">
              <a:latin typeface="微软雅黑" panose="020B0503020204020204" pitchFamily="34" charset="-122"/>
              <a:ea typeface="微软雅黑" panose="020B0503020204020204" pitchFamily="34" charset="-122"/>
            </a:endParaRPr>
          </a:p>
          <a:p>
            <a:pPr>
              <a:lnSpc>
                <a:spcPct val="150000"/>
              </a:lnSpc>
            </a:pPr>
            <a:r>
              <a:rPr lang="zh-CN" altLang="en-US" sz="1500" dirty="0">
                <a:latin typeface="微软雅黑" panose="020B0503020204020204" pitchFamily="34" charset="-122"/>
                <a:ea typeface="微软雅黑" panose="020B0503020204020204" pitchFamily="34" charset="-122"/>
              </a:rPr>
              <a:t>总计</a:t>
            </a:r>
            <a:r>
              <a:rPr lang="en-US" altLang="zh-CN" sz="1500" b="1" dirty="0">
                <a:latin typeface="微软雅黑" panose="020B0503020204020204" pitchFamily="34" charset="-122"/>
                <a:ea typeface="微软雅黑" panose="020B0503020204020204" pitchFamily="34" charset="-122"/>
              </a:rPr>
              <a:t>16950</a:t>
            </a:r>
            <a:r>
              <a:rPr lang="zh-CN" altLang="en-US" sz="1500" dirty="0">
                <a:latin typeface="微软雅黑" panose="020B0503020204020204" pitchFamily="34" charset="-122"/>
                <a:ea typeface="微软雅黑" panose="020B0503020204020204" pitchFamily="34" charset="-122"/>
              </a:rPr>
              <a:t>个点</a:t>
            </a:r>
            <a:endParaRPr lang="en-US" altLang="zh-CN" sz="1500" dirty="0">
              <a:latin typeface="微软雅黑" panose="020B0503020204020204" pitchFamily="34" charset="-122"/>
              <a:ea typeface="微软雅黑" panose="020B0503020204020204" pitchFamily="34" charset="-122"/>
            </a:endParaRPr>
          </a:p>
        </p:txBody>
      </p:sp>
      <p:sp>
        <p:nvSpPr>
          <p:cNvPr id="14" name="矩形 13"/>
          <p:cNvSpPr/>
          <p:nvPr/>
        </p:nvSpPr>
        <p:spPr>
          <a:xfrm>
            <a:off x="2832769" y="1156487"/>
            <a:ext cx="3467616" cy="584775"/>
          </a:xfrm>
          <a:prstGeom prst="rect">
            <a:avLst/>
          </a:prstGeom>
        </p:spPr>
        <p:txBody>
          <a:bodyPr wrap="none">
            <a:spAutoFit/>
          </a:bodyPr>
          <a:lstStyle/>
          <a:p>
            <a:pPr algn="ctr"/>
            <a:r>
              <a:rPr lang="zh-CN" altLang="en-US" sz="3200" b="1" dirty="0">
                <a:latin typeface="等线" panose="02010600030101010101" pitchFamily="2" charset="-122"/>
              </a:rPr>
              <a:t>腾</a:t>
            </a:r>
            <a:r>
              <a:rPr lang="zh-CN" altLang="en-US" sz="3200" b="1" dirty="0" smtClean="0">
                <a:latin typeface="等线" panose="02010600030101010101" pitchFamily="2" charset="-122"/>
              </a:rPr>
              <a:t>讯定位数据形式</a:t>
            </a:r>
            <a:endParaRPr lang="zh-CN" altLang="en-US" sz="3200" b="1" dirty="0">
              <a:latin typeface="等线" panose="02010600030101010101" pitchFamily="2" charset="-122"/>
            </a:endParaRPr>
          </a:p>
        </p:txBody>
      </p:sp>
      <p:sp>
        <p:nvSpPr>
          <p:cNvPr id="15" name="文本框 14"/>
          <p:cNvSpPr txBox="1"/>
          <p:nvPr/>
        </p:nvSpPr>
        <p:spPr>
          <a:xfrm>
            <a:off x="806098" y="5949280"/>
            <a:ext cx="7814741"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定位数据日期范围： </a:t>
            </a:r>
            <a:r>
              <a:rPr lang="en-US" altLang="zh-CN" b="1" dirty="0" smtClean="0">
                <a:latin typeface="微软雅黑" panose="020B0503020204020204" pitchFamily="34" charset="-122"/>
                <a:ea typeface="微软雅黑" panose="020B0503020204020204" pitchFamily="34" charset="-122"/>
              </a:rPr>
              <a:t>8</a:t>
            </a:r>
            <a:r>
              <a:rPr lang="zh-CN" altLang="en-US" b="1" dirty="0" smtClean="0">
                <a:latin typeface="微软雅黑" panose="020B0503020204020204" pitchFamily="34" charset="-122"/>
                <a:ea typeface="微软雅黑" panose="020B0503020204020204" pitchFamily="34" charset="-122"/>
              </a:rPr>
              <a:t>月</a:t>
            </a:r>
            <a:r>
              <a:rPr lang="en-US" altLang="zh-CN" b="1" dirty="0" smtClean="0">
                <a:latin typeface="微软雅黑" panose="020B0503020204020204" pitchFamily="34" charset="-122"/>
                <a:ea typeface="微软雅黑" panose="020B0503020204020204" pitchFamily="34" charset="-122"/>
              </a:rPr>
              <a:t>14</a:t>
            </a:r>
            <a:r>
              <a:rPr lang="zh-CN" altLang="en-US" b="1" dirty="0" smtClean="0">
                <a:latin typeface="微软雅黑" panose="020B0503020204020204" pitchFamily="34" charset="-122"/>
                <a:ea typeface="微软雅黑" panose="020B0503020204020204" pitchFamily="34" charset="-122"/>
              </a:rPr>
              <a:t>日</a:t>
            </a:r>
            <a:r>
              <a:rPr lang="en-US" altLang="zh-CN" b="1" dirty="0" smtClean="0">
                <a:latin typeface="微软雅黑" panose="020B0503020204020204" pitchFamily="34" charset="-122"/>
                <a:ea typeface="微软雅黑" panose="020B0503020204020204" pitchFamily="34" charset="-122"/>
              </a:rPr>
              <a:t>-9</a:t>
            </a:r>
            <a:r>
              <a:rPr lang="zh-CN" altLang="en-US" b="1" dirty="0" smtClean="0">
                <a:latin typeface="微软雅黑" panose="020B0503020204020204" pitchFamily="34" charset="-122"/>
                <a:ea typeface="微软雅黑" panose="020B0503020204020204" pitchFamily="34" charset="-122"/>
              </a:rPr>
              <a:t>月</a:t>
            </a:r>
            <a:r>
              <a:rPr lang="en-US" altLang="zh-CN" b="1" dirty="0" smtClean="0">
                <a:latin typeface="微软雅黑" panose="020B0503020204020204" pitchFamily="34" charset="-122"/>
                <a:ea typeface="微软雅黑" panose="020B0503020204020204" pitchFamily="34" charset="-122"/>
              </a:rPr>
              <a:t>30</a:t>
            </a:r>
            <a:r>
              <a:rPr lang="zh-CN" altLang="en-US" b="1" dirty="0" smtClean="0">
                <a:latin typeface="微软雅黑" panose="020B0503020204020204" pitchFamily="34" charset="-122"/>
                <a:ea typeface="微软雅黑" panose="020B0503020204020204" pitchFamily="34" charset="-122"/>
              </a:rPr>
              <a:t>日</a:t>
            </a:r>
            <a:r>
              <a:rPr lang="en-US" altLang="zh-CN" dirty="0" smtClean="0">
                <a:latin typeface="微软雅黑" panose="020B0503020204020204" pitchFamily="34" charset="-122"/>
                <a:ea typeface="微软雅黑" panose="020B0503020204020204" pitchFamily="34" charset="-122"/>
              </a:rPr>
              <a:t> </a:t>
            </a:r>
            <a:r>
              <a:rPr lang="en-US" altLang="zh-CN" b="1" dirty="0" smtClean="0">
                <a:latin typeface="微软雅黑" panose="020B0503020204020204" pitchFamily="34" charset="-122"/>
                <a:ea typeface="微软雅黑" panose="020B0503020204020204" pitchFamily="34" charset="-122"/>
              </a:rPr>
              <a:t>00:00~24:00 </a:t>
            </a:r>
            <a:r>
              <a:rPr lang="zh-CN" altLang="en-US" b="1" dirty="0" smtClean="0">
                <a:latin typeface="微软雅黑" panose="020B0503020204020204" pitchFamily="34" charset="-122"/>
                <a:ea typeface="微软雅黑" panose="020B0503020204020204" pitchFamily="34" charset="-122"/>
              </a:rPr>
              <a:t>每小时采样</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872283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0839" y="0"/>
            <a:ext cx="9154839" cy="83671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文本框 26"/>
          <p:cNvSpPr txBox="1"/>
          <p:nvPr/>
        </p:nvSpPr>
        <p:spPr>
          <a:xfrm>
            <a:off x="352661" y="218301"/>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课题背景</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2" name="等腰三角形 31"/>
          <p:cNvSpPr/>
          <p:nvPr/>
        </p:nvSpPr>
        <p:spPr>
          <a:xfrm rot="10800000">
            <a:off x="3203848" y="836712"/>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33" name="文本框 32"/>
          <p:cNvSpPr txBox="1"/>
          <p:nvPr/>
        </p:nvSpPr>
        <p:spPr>
          <a:xfrm>
            <a:off x="2519178" y="218301"/>
            <a:ext cx="1645859"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数据概览</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770448" y="218301"/>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研究内容</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021718" y="220702"/>
            <a:ext cx="1493017"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总结展望</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2194775" y="1156487"/>
            <a:ext cx="4743606" cy="584775"/>
          </a:xfrm>
          <a:prstGeom prst="rect">
            <a:avLst/>
          </a:prstGeom>
        </p:spPr>
        <p:txBody>
          <a:bodyPr wrap="none">
            <a:spAutoFit/>
          </a:bodyPr>
          <a:lstStyle/>
          <a:p>
            <a:pPr algn="ctr"/>
            <a:r>
              <a:rPr lang="zh-CN" altLang="en-US" sz="3200" b="1" dirty="0" smtClean="0">
                <a:latin typeface="等线" panose="02010600030101010101" pitchFamily="2" charset="-122"/>
              </a:rPr>
              <a:t>单日</a:t>
            </a:r>
            <a:r>
              <a:rPr lang="en-US" altLang="zh-CN" sz="3200" b="1" dirty="0" smtClean="0">
                <a:latin typeface="等线" panose="02010600030101010101" pitchFamily="2" charset="-122"/>
              </a:rPr>
              <a:t>24</a:t>
            </a:r>
            <a:r>
              <a:rPr lang="zh-CN" altLang="en-US" sz="3200" b="1" dirty="0" smtClean="0">
                <a:latin typeface="等线" panose="02010600030101010101" pitchFamily="2" charset="-122"/>
              </a:rPr>
              <a:t>小时定位数据曲线</a:t>
            </a:r>
            <a:endParaRPr lang="zh-CN" altLang="en-US" sz="3200" b="1" dirty="0">
              <a:latin typeface="等线" panose="02010600030101010101" pitchFamily="2" charset="-122"/>
            </a:endParaRPr>
          </a:p>
        </p:txBody>
      </p:sp>
      <p:sp>
        <p:nvSpPr>
          <p:cNvPr id="15" name="文本框 14"/>
          <p:cNvSpPr txBox="1"/>
          <p:nvPr/>
        </p:nvSpPr>
        <p:spPr>
          <a:xfrm>
            <a:off x="659207" y="5949280"/>
            <a:ext cx="7814741" cy="369332"/>
          </a:xfrm>
          <a:prstGeom prst="rect">
            <a:avLst/>
          </a:prstGeom>
          <a:noFill/>
        </p:spPr>
        <p:txBody>
          <a:bodyPr wrap="square" rtlCol="0">
            <a:spAutoFit/>
          </a:bodyPr>
          <a:lstStyle/>
          <a:p>
            <a:pPr algn="ct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珠海市 地理范围内</a:t>
            </a:r>
            <a:r>
              <a:rPr lang="en-US" altLang="zh-CN" dirty="0">
                <a:latin typeface="微软雅黑" panose="020B0503020204020204" pitchFamily="34" charset="-122"/>
                <a:ea typeface="微软雅黑" panose="020B0503020204020204" pitchFamily="34" charset="-122"/>
              </a:rPr>
              <a:t> </a:t>
            </a:r>
            <a:r>
              <a:rPr lang="en-US" altLang="zh-CN" b="1" dirty="0" smtClean="0">
                <a:latin typeface="微软雅黑" panose="020B0503020204020204" pitchFamily="34" charset="-122"/>
                <a:ea typeface="微软雅黑" panose="020B0503020204020204" pitchFamily="34" charset="-122"/>
              </a:rPr>
              <a:t>8</a:t>
            </a:r>
            <a:r>
              <a:rPr lang="zh-CN" altLang="en-US" b="1" dirty="0" smtClean="0">
                <a:latin typeface="微软雅黑" panose="020B0503020204020204" pitchFamily="34" charset="-122"/>
                <a:ea typeface="微软雅黑" panose="020B0503020204020204" pitchFamily="34" charset="-122"/>
              </a:rPr>
              <a:t>月</a:t>
            </a:r>
            <a:r>
              <a:rPr lang="en-US" altLang="zh-CN" b="1" dirty="0" smtClean="0">
                <a:latin typeface="微软雅黑" panose="020B0503020204020204" pitchFamily="34" charset="-122"/>
                <a:ea typeface="微软雅黑" panose="020B0503020204020204" pitchFamily="34" charset="-122"/>
              </a:rPr>
              <a:t>14</a:t>
            </a:r>
            <a:r>
              <a:rPr lang="zh-CN" altLang="en-US" b="1" dirty="0" smtClean="0">
                <a:latin typeface="微软雅黑" panose="020B0503020204020204" pitchFamily="34" charset="-122"/>
                <a:ea typeface="微软雅黑" panose="020B0503020204020204" pitchFamily="34" charset="-122"/>
              </a:rPr>
              <a:t>日</a:t>
            </a:r>
            <a:r>
              <a:rPr lang="zh-CN" altLang="en-US" dirty="0" smtClean="0">
                <a:latin typeface="微软雅黑" panose="020B0503020204020204" pitchFamily="34" charset="-122"/>
                <a:ea typeface="微软雅黑" panose="020B0503020204020204" pitchFamily="34" charset="-122"/>
              </a:rPr>
              <a:t>（周一）</a:t>
            </a:r>
            <a:r>
              <a:rPr lang="en-US" altLang="zh-CN" b="1" dirty="0" smtClean="0">
                <a:latin typeface="微软雅黑" panose="020B0503020204020204" pitchFamily="34" charset="-122"/>
                <a:ea typeface="微软雅黑" panose="020B0503020204020204" pitchFamily="34" charset="-122"/>
              </a:rPr>
              <a:t>24</a:t>
            </a:r>
            <a:r>
              <a:rPr lang="zh-CN" altLang="en-US" b="1" dirty="0" smtClean="0">
                <a:latin typeface="微软雅黑" panose="020B0503020204020204" pitchFamily="34" charset="-122"/>
                <a:ea typeface="微软雅黑" panose="020B0503020204020204" pitchFamily="34" charset="-122"/>
              </a:rPr>
              <a:t>小时 </a:t>
            </a:r>
            <a:r>
              <a:rPr lang="zh-CN" altLang="en-US" dirty="0" smtClean="0">
                <a:latin typeface="微软雅黑" panose="020B0503020204020204" pitchFamily="34" charset="-122"/>
                <a:ea typeface="微软雅黑" panose="020B0503020204020204" pitchFamily="34" charset="-122"/>
              </a:rPr>
              <a:t>定位数据曲线图</a:t>
            </a:r>
            <a:endParaRPr lang="zh-CN" altLang="en-US" dirty="0">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331640" y="1913270"/>
            <a:ext cx="6314101" cy="3564155"/>
          </a:xfrm>
          <a:prstGeom prst="rect">
            <a:avLst/>
          </a:prstGeom>
        </p:spPr>
      </p:pic>
      <p:sp>
        <p:nvSpPr>
          <p:cNvPr id="11" name="文本框 10"/>
          <p:cNvSpPr txBox="1"/>
          <p:nvPr/>
        </p:nvSpPr>
        <p:spPr>
          <a:xfrm>
            <a:off x="6707167" y="4867991"/>
            <a:ext cx="826168" cy="323165"/>
          </a:xfrm>
          <a:prstGeom prst="rect">
            <a:avLst/>
          </a:prstGeom>
          <a:noFill/>
        </p:spPr>
        <p:txBody>
          <a:bodyPr wrap="square" rtlCol="0">
            <a:spAutoFit/>
          </a:bodyPr>
          <a:lstStyle/>
          <a:p>
            <a:pPr algn="ctr"/>
            <a:r>
              <a:rPr lang="zh-CN" altLang="en-US" sz="1500" b="1" dirty="0">
                <a:latin typeface="微软雅黑" panose="020B0503020204020204" pitchFamily="34" charset="-122"/>
                <a:ea typeface="微软雅黑" panose="020B0503020204020204" pitchFamily="34" charset="-122"/>
              </a:rPr>
              <a:t>小时</a:t>
            </a:r>
          </a:p>
        </p:txBody>
      </p:sp>
      <p:sp>
        <p:nvSpPr>
          <p:cNvPr id="12" name="文本框 11"/>
          <p:cNvSpPr txBox="1"/>
          <p:nvPr/>
        </p:nvSpPr>
        <p:spPr>
          <a:xfrm>
            <a:off x="1598100" y="2061037"/>
            <a:ext cx="1193350" cy="323165"/>
          </a:xfrm>
          <a:prstGeom prst="rect">
            <a:avLst/>
          </a:prstGeom>
          <a:noFill/>
        </p:spPr>
        <p:txBody>
          <a:bodyPr wrap="square" rtlCol="0">
            <a:spAutoFit/>
          </a:bodyPr>
          <a:lstStyle/>
          <a:p>
            <a:pPr algn="ctr"/>
            <a:r>
              <a:rPr lang="zh-CN" altLang="en-US" sz="1500" b="1" dirty="0">
                <a:latin typeface="微软雅黑" panose="020B0503020204020204" pitchFamily="34" charset="-122"/>
                <a:ea typeface="微软雅黑" panose="020B0503020204020204" pitchFamily="34" charset="-122"/>
              </a:rPr>
              <a:t>定位终端数</a:t>
            </a:r>
          </a:p>
        </p:txBody>
      </p:sp>
    </p:spTree>
    <p:extLst>
      <p:ext uri="{BB962C8B-B14F-4D97-AF65-F5344CB8AC3E}">
        <p14:creationId xmlns:p14="http://schemas.microsoft.com/office/powerpoint/2010/main" val="19247947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0839" y="0"/>
            <a:ext cx="9154839" cy="83671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文本框 26"/>
          <p:cNvSpPr txBox="1"/>
          <p:nvPr/>
        </p:nvSpPr>
        <p:spPr>
          <a:xfrm>
            <a:off x="352661" y="218301"/>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课题背景</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2" name="等腰三角形 31"/>
          <p:cNvSpPr/>
          <p:nvPr/>
        </p:nvSpPr>
        <p:spPr>
          <a:xfrm rot="10800000">
            <a:off x="3203848" y="836712"/>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33" name="文本框 32"/>
          <p:cNvSpPr txBox="1"/>
          <p:nvPr/>
        </p:nvSpPr>
        <p:spPr>
          <a:xfrm>
            <a:off x="2519178" y="218301"/>
            <a:ext cx="1645859"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数据概览</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770448" y="218301"/>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研究内容</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021718" y="220702"/>
            <a:ext cx="1493017"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总结展望</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1784406" y="1156487"/>
            <a:ext cx="5564344" cy="584775"/>
          </a:xfrm>
          <a:prstGeom prst="rect">
            <a:avLst/>
          </a:prstGeom>
        </p:spPr>
        <p:txBody>
          <a:bodyPr wrap="none">
            <a:spAutoFit/>
          </a:bodyPr>
          <a:lstStyle/>
          <a:p>
            <a:pPr algn="ctr"/>
            <a:r>
              <a:rPr lang="zh-CN" altLang="en-US" sz="3200" b="1" dirty="0" smtClean="0">
                <a:latin typeface="等线" panose="02010600030101010101" pitchFamily="2" charset="-122"/>
              </a:rPr>
              <a:t>一周七日</a:t>
            </a:r>
            <a:r>
              <a:rPr lang="en-US" altLang="zh-CN" sz="3200" b="1" dirty="0" smtClean="0">
                <a:latin typeface="等线" panose="02010600030101010101" pitchFamily="2" charset="-122"/>
              </a:rPr>
              <a:t>24</a:t>
            </a:r>
            <a:r>
              <a:rPr lang="zh-CN" altLang="en-US" sz="3200" b="1" dirty="0" smtClean="0">
                <a:latin typeface="等线" panose="02010600030101010101" pitchFamily="2" charset="-122"/>
              </a:rPr>
              <a:t>小时定位数据曲线</a:t>
            </a:r>
            <a:endParaRPr lang="zh-CN" altLang="en-US" sz="3200" b="1" dirty="0">
              <a:latin typeface="等线" panose="02010600030101010101" pitchFamily="2" charset="-122"/>
            </a:endParaRPr>
          </a:p>
        </p:txBody>
      </p:sp>
      <p:sp>
        <p:nvSpPr>
          <p:cNvPr id="11" name="文本框 10"/>
          <p:cNvSpPr txBox="1"/>
          <p:nvPr/>
        </p:nvSpPr>
        <p:spPr>
          <a:xfrm>
            <a:off x="659207" y="5949280"/>
            <a:ext cx="7814741" cy="369332"/>
          </a:xfrm>
          <a:prstGeom prst="rect">
            <a:avLst/>
          </a:prstGeom>
          <a:noFill/>
        </p:spPr>
        <p:txBody>
          <a:bodyPr wrap="square" rtlCol="0">
            <a:spAutoFit/>
          </a:bodyPr>
          <a:lstStyle/>
          <a:p>
            <a:pPr algn="ct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珠海市 地理范围内</a:t>
            </a:r>
            <a:r>
              <a:rPr lang="en-US" altLang="zh-CN" dirty="0">
                <a:latin typeface="微软雅黑" panose="020B0503020204020204" pitchFamily="34" charset="-122"/>
                <a:ea typeface="微软雅黑" panose="020B0503020204020204" pitchFamily="34" charset="-122"/>
              </a:rPr>
              <a:t> </a:t>
            </a:r>
            <a:r>
              <a:rPr lang="en-US" altLang="zh-CN" b="1" dirty="0" smtClean="0">
                <a:latin typeface="微软雅黑" panose="020B0503020204020204" pitchFamily="34" charset="-122"/>
                <a:ea typeface="微软雅黑" panose="020B0503020204020204" pitchFamily="34" charset="-122"/>
              </a:rPr>
              <a:t>8</a:t>
            </a:r>
            <a:r>
              <a:rPr lang="zh-CN" altLang="en-US" b="1" dirty="0" smtClean="0">
                <a:latin typeface="微软雅黑" panose="020B0503020204020204" pitchFamily="34" charset="-122"/>
                <a:ea typeface="微软雅黑" panose="020B0503020204020204" pitchFamily="34" charset="-122"/>
              </a:rPr>
              <a:t>月</a:t>
            </a:r>
            <a:r>
              <a:rPr lang="en-US" altLang="zh-CN" b="1" dirty="0" smtClean="0">
                <a:latin typeface="微软雅黑" panose="020B0503020204020204" pitchFamily="34" charset="-122"/>
                <a:ea typeface="微软雅黑" panose="020B0503020204020204" pitchFamily="34" charset="-122"/>
              </a:rPr>
              <a:t>14</a:t>
            </a:r>
            <a:r>
              <a:rPr lang="zh-CN" altLang="en-US" b="1" dirty="0" smtClean="0">
                <a:latin typeface="微软雅黑" panose="020B0503020204020204" pitchFamily="34" charset="-122"/>
                <a:ea typeface="微软雅黑" panose="020B0503020204020204" pitchFamily="34" charset="-122"/>
              </a:rPr>
              <a:t>日</a:t>
            </a:r>
            <a:r>
              <a:rPr lang="en-US" altLang="zh-CN" dirty="0" smtClean="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8</a:t>
            </a:r>
            <a:r>
              <a:rPr lang="zh-CN" altLang="en-US" b="1" dirty="0" smtClean="0">
                <a:latin typeface="微软雅黑" panose="020B0503020204020204" pitchFamily="34" charset="-122"/>
                <a:ea typeface="微软雅黑" panose="020B0503020204020204" pitchFamily="34" charset="-122"/>
              </a:rPr>
              <a:t>月</a:t>
            </a:r>
            <a:r>
              <a:rPr lang="en-US" altLang="zh-CN" b="1" dirty="0" smtClean="0">
                <a:latin typeface="微软雅黑" panose="020B0503020204020204" pitchFamily="34" charset="-122"/>
                <a:ea typeface="微软雅黑" panose="020B0503020204020204" pitchFamily="34" charset="-122"/>
              </a:rPr>
              <a:t>20</a:t>
            </a:r>
            <a:r>
              <a:rPr lang="zh-CN" altLang="en-US" b="1" dirty="0" smtClean="0">
                <a:latin typeface="微软雅黑" panose="020B0503020204020204" pitchFamily="34" charset="-122"/>
                <a:ea typeface="微软雅黑" panose="020B0503020204020204" pitchFamily="34" charset="-122"/>
              </a:rPr>
              <a:t>日 </a:t>
            </a:r>
            <a:r>
              <a:rPr lang="en-US" altLang="zh-CN" b="1" dirty="0" smtClean="0">
                <a:latin typeface="微软雅黑" panose="020B0503020204020204" pitchFamily="34" charset="-122"/>
                <a:ea typeface="微软雅黑" panose="020B0503020204020204" pitchFamily="34" charset="-122"/>
              </a:rPr>
              <a:t>24</a:t>
            </a:r>
            <a:r>
              <a:rPr lang="zh-CN" altLang="en-US" b="1" dirty="0" smtClean="0">
                <a:latin typeface="微软雅黑" panose="020B0503020204020204" pitchFamily="34" charset="-122"/>
                <a:ea typeface="微软雅黑" panose="020B0503020204020204" pitchFamily="34" charset="-122"/>
              </a:rPr>
              <a:t>小时 </a:t>
            </a:r>
            <a:r>
              <a:rPr lang="zh-CN" altLang="en-US" dirty="0" smtClean="0">
                <a:latin typeface="微软雅黑" panose="020B0503020204020204" pitchFamily="34" charset="-122"/>
                <a:ea typeface="微软雅黑" panose="020B0503020204020204" pitchFamily="34" charset="-122"/>
              </a:rPr>
              <a:t>定位数据曲线图</a:t>
            </a:r>
            <a:endParaRPr lang="zh-CN" altLang="en-US" dirty="0">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599819" y="2028141"/>
            <a:ext cx="5933516" cy="3451879"/>
            <a:chOff x="475832" y="1630104"/>
            <a:chExt cx="7911355" cy="4602505"/>
          </a:xfrm>
        </p:grpSpPr>
        <p:pic>
          <p:nvPicPr>
            <p:cNvPr id="13" name="图片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75832" y="1630104"/>
              <a:ext cx="7834154" cy="4602505"/>
            </a:xfrm>
            <a:prstGeom prst="rect">
              <a:avLst/>
            </a:prstGeom>
          </p:spPr>
        </p:pic>
        <p:sp>
          <p:nvSpPr>
            <p:cNvPr id="17" name="文本框 16"/>
            <p:cNvSpPr txBox="1"/>
            <p:nvPr/>
          </p:nvSpPr>
          <p:spPr>
            <a:xfrm>
              <a:off x="7285630" y="5416570"/>
              <a:ext cx="1101557" cy="430887"/>
            </a:xfrm>
            <a:prstGeom prst="rect">
              <a:avLst/>
            </a:prstGeom>
            <a:noFill/>
          </p:spPr>
          <p:txBody>
            <a:bodyPr wrap="square" rtlCol="0">
              <a:spAutoFit/>
            </a:bodyPr>
            <a:lstStyle/>
            <a:p>
              <a:pPr algn="ctr"/>
              <a:r>
                <a:rPr lang="zh-CN" altLang="en-US" sz="1500" b="1" dirty="0">
                  <a:latin typeface="微软雅黑" panose="020B0503020204020204" pitchFamily="34" charset="-122"/>
                  <a:ea typeface="微软雅黑" panose="020B0503020204020204" pitchFamily="34" charset="-122"/>
                </a:rPr>
                <a:t>小时</a:t>
              </a:r>
            </a:p>
          </p:txBody>
        </p:sp>
        <p:sp>
          <p:nvSpPr>
            <p:cNvPr id="18" name="文本框 17"/>
            <p:cNvSpPr txBox="1"/>
            <p:nvPr/>
          </p:nvSpPr>
          <p:spPr>
            <a:xfrm>
              <a:off x="698069" y="1929645"/>
              <a:ext cx="1591133" cy="430887"/>
            </a:xfrm>
            <a:prstGeom prst="rect">
              <a:avLst/>
            </a:prstGeom>
            <a:noFill/>
          </p:spPr>
          <p:txBody>
            <a:bodyPr wrap="square" rtlCol="0">
              <a:spAutoFit/>
            </a:bodyPr>
            <a:lstStyle/>
            <a:p>
              <a:pPr algn="ctr"/>
              <a:r>
                <a:rPr lang="zh-CN" altLang="en-US" sz="1500" b="1" dirty="0">
                  <a:latin typeface="微软雅黑" panose="020B0503020204020204" pitchFamily="34" charset="-122"/>
                  <a:ea typeface="微软雅黑" panose="020B0503020204020204" pitchFamily="34" charset="-122"/>
                </a:rPr>
                <a:t>定位终端数</a:t>
              </a:r>
            </a:p>
          </p:txBody>
        </p:sp>
      </p:grpSp>
    </p:spTree>
    <p:extLst>
      <p:ext uri="{BB962C8B-B14F-4D97-AF65-F5344CB8AC3E}">
        <p14:creationId xmlns:p14="http://schemas.microsoft.com/office/powerpoint/2010/main" val="10671878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0839" y="0"/>
            <a:ext cx="9154839" cy="83671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文本框 26"/>
          <p:cNvSpPr txBox="1"/>
          <p:nvPr/>
        </p:nvSpPr>
        <p:spPr>
          <a:xfrm>
            <a:off x="352661" y="218301"/>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课题背景</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2" name="等腰三角形 31"/>
          <p:cNvSpPr/>
          <p:nvPr/>
        </p:nvSpPr>
        <p:spPr>
          <a:xfrm rot="10800000">
            <a:off x="3203848" y="836712"/>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33" name="文本框 32"/>
          <p:cNvSpPr txBox="1"/>
          <p:nvPr/>
        </p:nvSpPr>
        <p:spPr>
          <a:xfrm>
            <a:off x="2519178" y="218301"/>
            <a:ext cx="1645859"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数据概览</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770448" y="218301"/>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研究内容</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021718" y="220702"/>
            <a:ext cx="1493017"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总结展望</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1579214" y="1156487"/>
            <a:ext cx="5974713" cy="584775"/>
          </a:xfrm>
          <a:prstGeom prst="rect">
            <a:avLst/>
          </a:prstGeom>
        </p:spPr>
        <p:txBody>
          <a:bodyPr wrap="none">
            <a:spAutoFit/>
          </a:bodyPr>
          <a:lstStyle/>
          <a:p>
            <a:pPr algn="ctr"/>
            <a:r>
              <a:rPr lang="zh-CN" altLang="en-US" sz="3200" b="1" dirty="0" smtClean="0">
                <a:latin typeface="等线" panose="02010600030101010101" pitchFamily="2" charset="-122"/>
              </a:rPr>
              <a:t>所有日期</a:t>
            </a:r>
            <a:r>
              <a:rPr lang="en-US" altLang="zh-CN" sz="3200" b="1" dirty="0" smtClean="0">
                <a:latin typeface="等线" panose="02010600030101010101" pitchFamily="2" charset="-122"/>
              </a:rPr>
              <a:t>24</a:t>
            </a:r>
            <a:r>
              <a:rPr lang="zh-CN" altLang="en-US" sz="3200" b="1" dirty="0" smtClean="0">
                <a:latin typeface="等线" panose="02010600030101010101" pitchFamily="2" charset="-122"/>
              </a:rPr>
              <a:t>小时定位数据一览图</a:t>
            </a:r>
            <a:endParaRPr lang="zh-CN" altLang="en-US" sz="3200" b="1" dirty="0">
              <a:latin typeface="等线" panose="02010600030101010101" pitchFamily="2" charset="-122"/>
            </a:endParaRPr>
          </a:p>
        </p:txBody>
      </p:sp>
      <p:sp>
        <p:nvSpPr>
          <p:cNvPr id="11" name="文本框 10"/>
          <p:cNvSpPr txBox="1"/>
          <p:nvPr/>
        </p:nvSpPr>
        <p:spPr>
          <a:xfrm>
            <a:off x="659207" y="5949280"/>
            <a:ext cx="7814741" cy="369332"/>
          </a:xfrm>
          <a:prstGeom prst="rect">
            <a:avLst/>
          </a:prstGeom>
          <a:noFill/>
        </p:spPr>
        <p:txBody>
          <a:bodyPr wrap="square" rtlCol="0">
            <a:spAutoFit/>
          </a:bodyPr>
          <a:lstStyle/>
          <a:p>
            <a:pPr algn="ct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珠海市 地理范围内</a:t>
            </a:r>
            <a:r>
              <a:rPr lang="en-US" altLang="zh-CN" dirty="0">
                <a:latin typeface="微软雅黑" panose="020B0503020204020204" pitchFamily="34" charset="-122"/>
                <a:ea typeface="微软雅黑" panose="020B0503020204020204" pitchFamily="34" charset="-122"/>
              </a:rPr>
              <a:t> </a:t>
            </a:r>
            <a:r>
              <a:rPr lang="en-US" altLang="zh-CN" b="1" dirty="0" smtClean="0">
                <a:latin typeface="微软雅黑" panose="020B0503020204020204" pitchFamily="34" charset="-122"/>
                <a:ea typeface="微软雅黑" panose="020B0503020204020204" pitchFamily="34" charset="-122"/>
              </a:rPr>
              <a:t>8</a:t>
            </a:r>
            <a:r>
              <a:rPr lang="zh-CN" altLang="en-US" b="1" dirty="0" smtClean="0">
                <a:latin typeface="微软雅黑" panose="020B0503020204020204" pitchFamily="34" charset="-122"/>
                <a:ea typeface="微软雅黑" panose="020B0503020204020204" pitchFamily="34" charset="-122"/>
              </a:rPr>
              <a:t>月</a:t>
            </a:r>
            <a:r>
              <a:rPr lang="en-US" altLang="zh-CN" b="1" dirty="0" smtClean="0">
                <a:latin typeface="微软雅黑" panose="020B0503020204020204" pitchFamily="34" charset="-122"/>
                <a:ea typeface="微软雅黑" panose="020B0503020204020204" pitchFamily="34" charset="-122"/>
              </a:rPr>
              <a:t>14</a:t>
            </a:r>
            <a:r>
              <a:rPr lang="zh-CN" altLang="en-US" b="1" dirty="0" smtClean="0">
                <a:latin typeface="微软雅黑" panose="020B0503020204020204" pitchFamily="34" charset="-122"/>
                <a:ea typeface="微软雅黑" panose="020B0503020204020204" pitchFamily="34" charset="-122"/>
              </a:rPr>
              <a:t>日</a:t>
            </a:r>
            <a:r>
              <a:rPr lang="en-US" altLang="zh-CN" dirty="0" smtClean="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9</a:t>
            </a:r>
            <a:r>
              <a:rPr lang="zh-CN" altLang="en-US" b="1" dirty="0" smtClean="0">
                <a:latin typeface="微软雅黑" panose="020B0503020204020204" pitchFamily="34" charset="-122"/>
                <a:ea typeface="微软雅黑" panose="020B0503020204020204" pitchFamily="34" charset="-122"/>
              </a:rPr>
              <a:t>月</a:t>
            </a:r>
            <a:r>
              <a:rPr lang="en-US" altLang="zh-CN" b="1" dirty="0">
                <a:latin typeface="微软雅黑" panose="020B0503020204020204" pitchFamily="34" charset="-122"/>
                <a:ea typeface="微软雅黑" panose="020B0503020204020204" pitchFamily="34" charset="-122"/>
              </a:rPr>
              <a:t>3</a:t>
            </a:r>
            <a:r>
              <a:rPr lang="en-US" altLang="zh-CN" b="1" dirty="0" smtClean="0">
                <a:latin typeface="微软雅黑" panose="020B0503020204020204" pitchFamily="34" charset="-122"/>
                <a:ea typeface="微软雅黑" panose="020B0503020204020204" pitchFamily="34" charset="-122"/>
              </a:rPr>
              <a:t>0</a:t>
            </a:r>
            <a:r>
              <a:rPr lang="zh-CN" altLang="en-US" b="1" dirty="0" smtClean="0">
                <a:latin typeface="微软雅黑" panose="020B0503020204020204" pitchFamily="34" charset="-122"/>
                <a:ea typeface="微软雅黑" panose="020B0503020204020204" pitchFamily="34" charset="-122"/>
              </a:rPr>
              <a:t>日 </a:t>
            </a:r>
            <a:r>
              <a:rPr lang="en-US" altLang="zh-CN" b="1" dirty="0" smtClean="0">
                <a:latin typeface="微软雅黑" panose="020B0503020204020204" pitchFamily="34" charset="-122"/>
                <a:ea typeface="微软雅黑" panose="020B0503020204020204" pitchFamily="34" charset="-122"/>
              </a:rPr>
              <a:t>24</a:t>
            </a:r>
            <a:r>
              <a:rPr lang="zh-CN" altLang="en-US" b="1" dirty="0" smtClean="0">
                <a:latin typeface="微软雅黑" panose="020B0503020204020204" pitchFamily="34" charset="-122"/>
                <a:ea typeface="微软雅黑" panose="020B0503020204020204" pitchFamily="34" charset="-122"/>
              </a:rPr>
              <a:t>小时 </a:t>
            </a:r>
            <a:r>
              <a:rPr lang="zh-CN" altLang="en-US" dirty="0" smtClean="0">
                <a:latin typeface="微软雅黑" panose="020B0503020204020204" pitchFamily="34" charset="-122"/>
                <a:ea typeface="微软雅黑" panose="020B0503020204020204" pitchFamily="34" charset="-122"/>
              </a:rPr>
              <a:t>定位数据一览图</a:t>
            </a:r>
            <a:endParaRPr lang="zh-CN" altLang="en-US" dirty="0">
              <a:latin typeface="微软雅黑" panose="020B0503020204020204" pitchFamily="34" charset="-122"/>
              <a:ea typeface="微软雅黑" panose="020B0503020204020204" pitchFamily="34" charset="-122"/>
            </a:endParaRPr>
          </a:p>
        </p:txBody>
      </p:sp>
      <p:grpSp>
        <p:nvGrpSpPr>
          <p:cNvPr id="15" name="组合 14"/>
          <p:cNvGrpSpPr/>
          <p:nvPr/>
        </p:nvGrpSpPr>
        <p:grpSpPr>
          <a:xfrm>
            <a:off x="659207" y="2061037"/>
            <a:ext cx="7674428" cy="3399065"/>
            <a:chOff x="979714" y="1533970"/>
            <a:chExt cx="10232570" cy="4532086"/>
          </a:xfrm>
        </p:grpSpPr>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920" y="1533970"/>
              <a:ext cx="9936158" cy="4531454"/>
            </a:xfrm>
            <a:prstGeom prst="rect">
              <a:avLst/>
            </a:prstGeom>
          </p:spPr>
        </p:pic>
        <p:sp>
          <p:nvSpPr>
            <p:cNvPr id="19" name="椭圆 18"/>
            <p:cNvSpPr/>
            <p:nvPr/>
          </p:nvSpPr>
          <p:spPr>
            <a:xfrm>
              <a:off x="6136191" y="4823208"/>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文本框 19"/>
            <p:cNvSpPr txBox="1"/>
            <p:nvPr/>
          </p:nvSpPr>
          <p:spPr>
            <a:xfrm>
              <a:off x="5371459" y="5635169"/>
              <a:ext cx="1056135" cy="430887"/>
            </a:xfrm>
            <a:prstGeom prst="rect">
              <a:avLst/>
            </a:prstGeom>
            <a:noFill/>
          </p:spPr>
          <p:txBody>
            <a:bodyPr wrap="square" rtlCol="0">
              <a:spAutoFit/>
            </a:bodyPr>
            <a:lstStyle/>
            <a:p>
              <a:pPr algn="ctr">
                <a:defRPr/>
              </a:pPr>
              <a:r>
                <a:rPr lang="zh-CN" altLang="en-US" sz="1500" b="1" dirty="0">
                  <a:solidFill>
                    <a:prstClr val="black"/>
                  </a:solidFill>
                  <a:latin typeface="等线" panose="02010600030101010101" pitchFamily="2" charset="-122"/>
                  <a:ea typeface="等线" panose="02010600030101010101" pitchFamily="2" charset="-122"/>
                </a:rPr>
                <a:t>日期</a:t>
              </a:r>
            </a:p>
          </p:txBody>
        </p:sp>
        <p:sp>
          <p:nvSpPr>
            <p:cNvPr id="21" name="文本框 20"/>
            <p:cNvSpPr txBox="1"/>
            <p:nvPr/>
          </p:nvSpPr>
          <p:spPr>
            <a:xfrm>
              <a:off x="10156149" y="4914556"/>
              <a:ext cx="1056135" cy="430887"/>
            </a:xfrm>
            <a:prstGeom prst="rect">
              <a:avLst/>
            </a:prstGeom>
            <a:noFill/>
          </p:spPr>
          <p:txBody>
            <a:bodyPr wrap="square" rtlCol="0">
              <a:spAutoFit/>
            </a:bodyPr>
            <a:lstStyle/>
            <a:p>
              <a:pPr algn="ctr">
                <a:defRPr/>
              </a:pPr>
              <a:r>
                <a:rPr lang="zh-CN" altLang="en-US" sz="1500" b="1" dirty="0">
                  <a:solidFill>
                    <a:prstClr val="black"/>
                  </a:solidFill>
                  <a:latin typeface="等线" panose="02010600030101010101" pitchFamily="2" charset="-122"/>
                  <a:ea typeface="等线" panose="02010600030101010101" pitchFamily="2" charset="-122"/>
                </a:rPr>
                <a:t>小时</a:t>
              </a:r>
            </a:p>
          </p:txBody>
        </p:sp>
        <p:sp>
          <p:nvSpPr>
            <p:cNvPr id="22" name="文本框 21"/>
            <p:cNvSpPr txBox="1"/>
            <p:nvPr/>
          </p:nvSpPr>
          <p:spPr>
            <a:xfrm>
              <a:off x="979714" y="2428622"/>
              <a:ext cx="1591133" cy="430887"/>
            </a:xfrm>
            <a:prstGeom prst="rect">
              <a:avLst/>
            </a:prstGeom>
            <a:noFill/>
          </p:spPr>
          <p:txBody>
            <a:bodyPr wrap="square" rtlCol="0">
              <a:spAutoFit/>
            </a:bodyPr>
            <a:lstStyle/>
            <a:p>
              <a:pPr algn="ctr">
                <a:defRPr/>
              </a:pPr>
              <a:r>
                <a:rPr lang="zh-CN" altLang="en-US" sz="1500" b="1" dirty="0">
                  <a:solidFill>
                    <a:prstClr val="black"/>
                  </a:solidFill>
                  <a:latin typeface="等线" panose="02010600030101010101" pitchFamily="2" charset="-122"/>
                  <a:ea typeface="等线" panose="02010600030101010101" pitchFamily="2" charset="-122"/>
                </a:rPr>
                <a:t>定位终端数</a:t>
              </a:r>
            </a:p>
          </p:txBody>
        </p:sp>
        <p:sp>
          <p:nvSpPr>
            <p:cNvPr id="23" name="椭圆 22"/>
            <p:cNvSpPr/>
            <p:nvPr/>
          </p:nvSpPr>
          <p:spPr>
            <a:xfrm>
              <a:off x="8479132" y="2186647"/>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p:cNvSpPr txBox="1"/>
            <p:nvPr/>
          </p:nvSpPr>
          <p:spPr>
            <a:xfrm>
              <a:off x="7459003" y="4623154"/>
              <a:ext cx="1665737" cy="430887"/>
            </a:xfrm>
            <a:prstGeom prst="rect">
              <a:avLst/>
            </a:prstGeom>
            <a:noFill/>
            <a:ln>
              <a:solidFill>
                <a:schemeClr val="tx1"/>
              </a:solidFill>
            </a:ln>
          </p:spPr>
          <p:txBody>
            <a:bodyPr wrap="square" rtlCol="0">
              <a:spAutoFit/>
            </a:bodyPr>
            <a:lstStyle/>
            <a:p>
              <a:pPr algn="ctr">
                <a:defRPr/>
              </a:pPr>
              <a:r>
                <a:rPr lang="zh-CN" altLang="en-US" sz="1500" b="1" dirty="0">
                  <a:solidFill>
                    <a:prstClr val="black"/>
                  </a:solidFill>
                  <a:latin typeface="等线" panose="02010600030101010101" pitchFamily="2" charset="-122"/>
                  <a:ea typeface="等线" panose="02010600030101010101" pitchFamily="2" charset="-122"/>
                </a:rPr>
                <a:t>小时异常点</a:t>
              </a:r>
            </a:p>
          </p:txBody>
        </p:sp>
        <p:cxnSp>
          <p:nvCxnSpPr>
            <p:cNvPr id="25" name="直接箭头连接符 24"/>
            <p:cNvCxnSpPr>
              <a:stCxn id="24" idx="1"/>
              <a:endCxn id="19" idx="6"/>
            </p:cNvCxnSpPr>
            <p:nvPr/>
          </p:nvCxnSpPr>
          <p:spPr>
            <a:xfrm flipH="1">
              <a:off x="6427594" y="4838598"/>
              <a:ext cx="1031409" cy="1303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p:cNvCxnSpPr>
              <a:stCxn id="24" idx="0"/>
              <a:endCxn id="23" idx="4"/>
            </p:cNvCxnSpPr>
            <p:nvPr/>
          </p:nvCxnSpPr>
          <p:spPr>
            <a:xfrm flipV="1">
              <a:off x="8291872" y="2478050"/>
              <a:ext cx="332961" cy="21451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椭圆 28"/>
            <p:cNvSpPr/>
            <p:nvPr/>
          </p:nvSpPr>
          <p:spPr>
            <a:xfrm rot="1145992">
              <a:off x="3210365" y="2447684"/>
              <a:ext cx="713433" cy="2490860"/>
            </a:xfrm>
            <a:prstGeom prst="ellipse">
              <a:avLst/>
            </a:prstGeom>
            <a:noFill/>
            <a:ln w="38100">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文本框 29"/>
            <p:cNvSpPr txBox="1"/>
            <p:nvPr/>
          </p:nvSpPr>
          <p:spPr>
            <a:xfrm>
              <a:off x="3250798" y="5015331"/>
              <a:ext cx="2461667" cy="430887"/>
            </a:xfrm>
            <a:prstGeom prst="rect">
              <a:avLst/>
            </a:prstGeom>
            <a:noFill/>
            <a:ln>
              <a:solidFill>
                <a:schemeClr val="tx1"/>
              </a:solidFill>
            </a:ln>
          </p:spPr>
          <p:txBody>
            <a:bodyPr wrap="square" rtlCol="0">
              <a:spAutoFit/>
            </a:bodyPr>
            <a:lstStyle/>
            <a:p>
              <a:pPr algn="ctr">
                <a:defRPr/>
              </a:pPr>
              <a:r>
                <a:rPr lang="zh-CN" altLang="en-US" sz="1500" b="1" dirty="0">
                  <a:solidFill>
                    <a:prstClr val="black"/>
                  </a:solidFill>
                  <a:latin typeface="等线" panose="02010600030101010101" pitchFamily="2" charset="-122"/>
                  <a:ea typeface="等线" panose="02010600030101010101" pitchFamily="2" charset="-122"/>
                </a:rPr>
                <a:t>台风天整体异常</a:t>
              </a:r>
            </a:p>
          </p:txBody>
        </p:sp>
        <p:cxnSp>
          <p:nvCxnSpPr>
            <p:cNvPr id="31" name="直接箭头连接符 30"/>
            <p:cNvCxnSpPr>
              <a:stCxn id="30" idx="0"/>
              <a:endCxn id="29" idx="5"/>
            </p:cNvCxnSpPr>
            <p:nvPr/>
          </p:nvCxnSpPr>
          <p:spPr>
            <a:xfrm flipH="1" flipV="1">
              <a:off x="3517270" y="4607822"/>
              <a:ext cx="964361" cy="4075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1481882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0839" y="0"/>
            <a:ext cx="9154839" cy="83671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文本框 26"/>
          <p:cNvSpPr txBox="1"/>
          <p:nvPr/>
        </p:nvSpPr>
        <p:spPr>
          <a:xfrm>
            <a:off x="352661" y="218301"/>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课题背景</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2" name="等腰三角形 31"/>
          <p:cNvSpPr/>
          <p:nvPr/>
        </p:nvSpPr>
        <p:spPr>
          <a:xfrm rot="10800000">
            <a:off x="5436096" y="836712"/>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33" name="文本框 32"/>
          <p:cNvSpPr txBox="1"/>
          <p:nvPr/>
        </p:nvSpPr>
        <p:spPr>
          <a:xfrm>
            <a:off x="2519178" y="218301"/>
            <a:ext cx="164585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数据概览</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770448" y="218301"/>
            <a:ext cx="1645859"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研究内容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021718" y="220702"/>
            <a:ext cx="1493017"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总结展望</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530851" y="2492896"/>
            <a:ext cx="7763664" cy="2862322"/>
          </a:xfrm>
          <a:prstGeom prst="rect">
            <a:avLst/>
          </a:prstGeom>
        </p:spPr>
        <p:txBody>
          <a:bodyPr wrap="none">
            <a:spAutoFit/>
          </a:bodyPr>
          <a:lstStyle/>
          <a:p>
            <a:pPr marL="342900" indent="-342900">
              <a:lnSpc>
                <a:spcPct val="250000"/>
              </a:lnSpc>
              <a:buFont typeface="Arial" panose="020B0604020202020204" pitchFamily="34" charset="0"/>
              <a:buChar char="•"/>
            </a:pPr>
            <a:r>
              <a:rPr lang="zh-CN" altLang="en-US" sz="2400" b="1" dirty="0">
                <a:latin typeface="等线" panose="02010600030101010101" pitchFamily="2" charset="-122"/>
                <a:ea typeface="等线" panose="02010600030101010101" pitchFamily="2" charset="-122"/>
              </a:rPr>
              <a:t>基于曲线的异常检测</a:t>
            </a:r>
            <a:r>
              <a:rPr lang="zh-CN" altLang="en-US" sz="2400" b="1" dirty="0" smtClean="0">
                <a:latin typeface="等线" panose="02010600030101010101" pitchFamily="2" charset="-122"/>
                <a:ea typeface="等线" panose="02010600030101010101" pitchFamily="2" charset="-122"/>
              </a:rPr>
              <a:t>分析</a:t>
            </a:r>
            <a:r>
              <a:rPr lang="en-US" altLang="zh-CN" sz="2400" b="1" dirty="0" smtClean="0">
                <a:latin typeface="等线" panose="02010600030101010101" pitchFamily="2" charset="-122"/>
                <a:ea typeface="等线" panose="02010600030101010101" pitchFamily="2" charset="-122"/>
              </a:rPr>
              <a:t>-</a:t>
            </a:r>
            <a:r>
              <a:rPr lang="zh-CN" altLang="en-US" sz="2400" dirty="0" smtClean="0">
                <a:latin typeface="等线" panose="02010600030101010101" pitchFamily="2" charset="-122"/>
                <a:ea typeface="等线" panose="02010600030101010101" pitchFamily="2" charset="-122"/>
              </a:rPr>
              <a:t>检测如台风造成的整天异常</a:t>
            </a:r>
            <a:endParaRPr lang="en-US" altLang="zh-CN" sz="2400" dirty="0">
              <a:latin typeface="等线" panose="02010600030101010101" pitchFamily="2" charset="-122"/>
              <a:ea typeface="等线" panose="02010600030101010101" pitchFamily="2" charset="-122"/>
            </a:endParaRPr>
          </a:p>
          <a:p>
            <a:pPr marL="342900" indent="-342900">
              <a:lnSpc>
                <a:spcPct val="250000"/>
              </a:lnSpc>
              <a:buFont typeface="Arial" panose="020B0604020202020204" pitchFamily="34" charset="0"/>
              <a:buChar char="•"/>
            </a:pPr>
            <a:r>
              <a:rPr lang="zh-CN" altLang="en-US" sz="2400" b="1" dirty="0">
                <a:latin typeface="等线" panose="02010600030101010101" pitchFamily="2" charset="-122"/>
                <a:ea typeface="等线" panose="02010600030101010101" pitchFamily="2" charset="-122"/>
              </a:rPr>
              <a:t>基于曲线的时序数据</a:t>
            </a:r>
            <a:r>
              <a:rPr lang="zh-CN" altLang="en-US" sz="2400" b="1" dirty="0" smtClean="0">
                <a:latin typeface="等线" panose="02010600030101010101" pitchFamily="2" charset="-122"/>
                <a:ea typeface="等线" panose="02010600030101010101" pitchFamily="2" charset="-122"/>
              </a:rPr>
              <a:t>预测</a:t>
            </a:r>
            <a:r>
              <a:rPr lang="en-US" altLang="zh-CN" sz="2400" b="1" dirty="0" smtClean="0">
                <a:latin typeface="等线" panose="02010600030101010101" pitchFamily="2" charset="-122"/>
                <a:ea typeface="等线" panose="02010600030101010101" pitchFamily="2" charset="-122"/>
              </a:rPr>
              <a:t>-</a:t>
            </a:r>
            <a:r>
              <a:rPr lang="zh-CN" altLang="en-US" sz="2400" dirty="0" smtClean="0">
                <a:latin typeface="等线" panose="02010600030101010101" pitchFamily="2" charset="-122"/>
                <a:ea typeface="等线" panose="02010600030101010101" pitchFamily="2" charset="-122"/>
              </a:rPr>
              <a:t>检测局部时刻的异常事件</a:t>
            </a:r>
            <a:endParaRPr lang="en-US" altLang="zh-CN" sz="2400" dirty="0">
              <a:latin typeface="等线" panose="02010600030101010101" pitchFamily="2" charset="-122"/>
              <a:ea typeface="等线" panose="02010600030101010101" pitchFamily="2" charset="-122"/>
            </a:endParaRPr>
          </a:p>
          <a:p>
            <a:pPr marL="342900" indent="-342900">
              <a:lnSpc>
                <a:spcPct val="250000"/>
              </a:lnSpc>
              <a:buFont typeface="Arial" panose="020B0604020202020204" pitchFamily="34" charset="0"/>
              <a:buChar char="•"/>
            </a:pPr>
            <a:r>
              <a:rPr lang="zh-CN" altLang="en-US" sz="2400" b="1" dirty="0">
                <a:latin typeface="等线" panose="02010600030101010101" pitchFamily="2" charset="-122"/>
                <a:ea typeface="等线" panose="02010600030101010101" pitchFamily="2" charset="-122"/>
              </a:rPr>
              <a:t>基于图像的异常区域</a:t>
            </a:r>
            <a:r>
              <a:rPr lang="zh-CN" altLang="en-US" sz="2400" b="1" dirty="0" smtClean="0">
                <a:latin typeface="等线" panose="02010600030101010101" pitchFamily="2" charset="-122"/>
                <a:ea typeface="等线" panose="02010600030101010101" pitchFamily="2" charset="-122"/>
              </a:rPr>
              <a:t>检测</a:t>
            </a:r>
            <a:r>
              <a:rPr lang="en-US" altLang="zh-CN" sz="2400" b="1" dirty="0" smtClean="0">
                <a:latin typeface="等线" panose="02010600030101010101" pitchFamily="2" charset="-122"/>
                <a:ea typeface="等线" panose="02010600030101010101" pitchFamily="2" charset="-122"/>
              </a:rPr>
              <a:t>-</a:t>
            </a:r>
            <a:r>
              <a:rPr lang="zh-CN" altLang="en-US" sz="2400" dirty="0" smtClean="0">
                <a:latin typeface="等线" panose="02010600030101010101" pitchFamily="2" charset="-122"/>
                <a:ea typeface="等线" panose="02010600030101010101" pitchFamily="2" charset="-122"/>
              </a:rPr>
              <a:t>检测主要造成异常的子区域</a:t>
            </a:r>
            <a:endParaRPr lang="en-US" altLang="zh-CN" sz="2400" dirty="0">
              <a:latin typeface="等线" panose="02010600030101010101" pitchFamily="2" charset="-122"/>
              <a:ea typeface="等线" panose="02010600030101010101" pitchFamily="2" charset="-122"/>
            </a:endParaRPr>
          </a:p>
        </p:txBody>
      </p:sp>
      <p:sp>
        <p:nvSpPr>
          <p:cNvPr id="37" name="矩形 36"/>
          <p:cNvSpPr/>
          <p:nvPr/>
        </p:nvSpPr>
        <p:spPr>
          <a:xfrm>
            <a:off x="3243132" y="1445236"/>
            <a:ext cx="2646878" cy="584775"/>
          </a:xfrm>
          <a:prstGeom prst="rect">
            <a:avLst/>
          </a:prstGeom>
        </p:spPr>
        <p:txBody>
          <a:bodyPr wrap="none">
            <a:spAutoFit/>
          </a:bodyPr>
          <a:lstStyle/>
          <a:p>
            <a:pPr algn="ctr"/>
            <a:r>
              <a:rPr lang="zh-CN" altLang="en-US" sz="3200" b="1" dirty="0" smtClean="0">
                <a:latin typeface="等线" panose="02010600030101010101" pitchFamily="2" charset="-122"/>
              </a:rPr>
              <a:t>主要研究内容</a:t>
            </a:r>
            <a:endParaRPr lang="zh-CN" altLang="en-US" sz="3200" b="1" dirty="0">
              <a:latin typeface="等线" panose="02010600030101010101" pitchFamily="2" charset="-122"/>
            </a:endParaRPr>
          </a:p>
        </p:txBody>
      </p:sp>
    </p:spTree>
    <p:extLst>
      <p:ext uri="{BB962C8B-B14F-4D97-AF65-F5344CB8AC3E}">
        <p14:creationId xmlns:p14="http://schemas.microsoft.com/office/powerpoint/2010/main" val="37861915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1754</TotalTime>
  <Words>3278</Words>
  <Application>Microsoft Office PowerPoint</Application>
  <PresentationFormat>全屏显示(4:3)</PresentationFormat>
  <Paragraphs>484</Paragraphs>
  <Slides>32</Slides>
  <Notes>32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32</vt:i4>
      </vt:variant>
    </vt:vector>
  </HeadingPairs>
  <TitlesOfParts>
    <vt:vector size="42" baseType="lpstr">
      <vt:lpstr>等线</vt:lpstr>
      <vt:lpstr>等线 Light</vt:lpstr>
      <vt:lpstr>宋体</vt:lpstr>
      <vt:lpstr>微软雅黑</vt:lpstr>
      <vt:lpstr>Arial</vt:lpstr>
      <vt:lpstr>Calibri</vt:lpstr>
      <vt:lpstr>Calibri Light</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PC</dc:creator>
  <cp:lastModifiedBy>LIN WENDING</cp:lastModifiedBy>
  <cp:revision>183</cp:revision>
  <dcterms:created xsi:type="dcterms:W3CDTF">2017-03-29T13:55:45Z</dcterms:created>
  <dcterms:modified xsi:type="dcterms:W3CDTF">2018-06-04T15:39:32Z</dcterms:modified>
</cp:coreProperties>
</file>